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66" r:id="rId14"/>
  </p:sldIdLst>
  <p:sldSz cx="18288000" cy="10287000"/>
  <p:notesSz cx="6858000" cy="9144000"/>
  <p:embeddedFontLst>
    <p:embeddedFont>
      <p:font typeface="Arial Bold" panose="020B0704020202020204" pitchFamily="34" charset="0"/>
      <p:regular r:id="rId15"/>
      <p:bold r:id="rId16"/>
    </p:embeddedFont>
    <p:embeddedFont>
      <p:font typeface="Canva Sans Bold" panose="020B0604020202020204" charset="0"/>
      <p:regular r:id="rId17"/>
    </p:embeddedFont>
    <p:embeddedFont>
      <p:font typeface="Telegraf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hyperlink" Target="https://github.com/Rajesh9219/GroupB_2024F-T3_AISC2013_01.git"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grpSp>
        <p:nvGrpSpPr>
          <p:cNvPr id="3" name="Group 3"/>
          <p:cNvGrpSpPr/>
          <p:nvPr/>
        </p:nvGrpSpPr>
        <p:grpSpPr>
          <a:xfrm>
            <a:off x="9408465" y="2884377"/>
            <a:ext cx="8527804" cy="6995450"/>
            <a:chOff x="0" y="0"/>
            <a:chExt cx="1321180" cy="1083778"/>
          </a:xfrm>
        </p:grpSpPr>
        <p:sp>
          <p:nvSpPr>
            <p:cNvPr id="4" name="Freeform 4"/>
            <p:cNvSpPr/>
            <p:nvPr/>
          </p:nvSpPr>
          <p:spPr>
            <a:xfrm>
              <a:off x="0" y="0"/>
              <a:ext cx="1321180" cy="1083778"/>
            </a:xfrm>
            <a:custGeom>
              <a:avLst/>
              <a:gdLst/>
              <a:ahLst/>
              <a:cxnLst/>
              <a:rect l="l" t="t" r="r" b="b"/>
              <a:pathLst>
                <a:path w="1321180" h="1083778">
                  <a:moveTo>
                    <a:pt x="0" y="0"/>
                  </a:moveTo>
                  <a:lnTo>
                    <a:pt x="1321180" y="0"/>
                  </a:lnTo>
                  <a:lnTo>
                    <a:pt x="1321180" y="1083778"/>
                  </a:lnTo>
                  <a:lnTo>
                    <a:pt x="0" y="1083778"/>
                  </a:lnTo>
                  <a:close/>
                </a:path>
              </a:pathLst>
            </a:custGeom>
            <a:blipFill>
              <a:blip r:embed="rId2"/>
              <a:stretch>
                <a:fillRect l="-11561" r="-11561"/>
              </a:stretch>
            </a:blipFill>
          </p:spPr>
        </p:sp>
      </p:grpSp>
      <p:sp>
        <p:nvSpPr>
          <p:cNvPr id="5" name="TextBox 5"/>
          <p:cNvSpPr txBox="1"/>
          <p:nvPr/>
        </p:nvSpPr>
        <p:spPr>
          <a:xfrm>
            <a:off x="2378269" y="1942189"/>
            <a:ext cx="8635042" cy="1884375"/>
          </a:xfrm>
          <a:prstGeom prst="rect">
            <a:avLst/>
          </a:prstGeom>
        </p:spPr>
        <p:txBody>
          <a:bodyPr lIns="0" tIns="0" rIns="0" bIns="0" rtlCol="0" anchor="t">
            <a:spAutoFit/>
          </a:bodyPr>
          <a:lstStyle/>
          <a:p>
            <a:pPr marL="0" lvl="0" indent="0" algn="l">
              <a:lnSpc>
                <a:spcPts val="13154"/>
              </a:lnSpc>
              <a:spcBef>
                <a:spcPct val="0"/>
              </a:spcBef>
            </a:pPr>
            <a:r>
              <a:rPr lang="en-US" sz="13154" b="1" spc="-947" dirty="0">
                <a:solidFill>
                  <a:srgbClr val="FFFFFF"/>
                </a:solidFill>
                <a:latin typeface="Telegraf Bold"/>
                <a:ea typeface="Telegraf Bold"/>
                <a:cs typeface="Telegraf Bold"/>
                <a:sym typeface="Telegraf Bold"/>
              </a:rPr>
              <a:t>Project</a:t>
            </a:r>
          </a:p>
        </p:txBody>
      </p:sp>
      <p:sp>
        <p:nvSpPr>
          <p:cNvPr id="6" name="TextBox 6"/>
          <p:cNvSpPr txBox="1"/>
          <p:nvPr/>
        </p:nvSpPr>
        <p:spPr>
          <a:xfrm>
            <a:off x="609600" y="547529"/>
            <a:ext cx="12172381" cy="1884375"/>
          </a:xfrm>
          <a:prstGeom prst="rect">
            <a:avLst/>
          </a:prstGeom>
        </p:spPr>
        <p:txBody>
          <a:bodyPr lIns="0" tIns="0" rIns="0" bIns="0" rtlCol="0" anchor="t">
            <a:spAutoFit/>
          </a:bodyPr>
          <a:lstStyle/>
          <a:p>
            <a:pPr marL="0" lvl="0" indent="0" algn="l">
              <a:lnSpc>
                <a:spcPts val="13154"/>
              </a:lnSpc>
              <a:spcBef>
                <a:spcPct val="0"/>
              </a:spcBef>
            </a:pPr>
            <a:r>
              <a:rPr lang="en-US" sz="13154" b="1" spc="-947" dirty="0">
                <a:solidFill>
                  <a:srgbClr val="ED155D"/>
                </a:solidFill>
                <a:latin typeface="Telegraf Bold"/>
                <a:ea typeface="Telegraf Bold"/>
                <a:cs typeface="Telegraf Bold"/>
                <a:sym typeface="Telegraf Bold"/>
              </a:rPr>
              <a:t>Retail Industry</a:t>
            </a:r>
          </a:p>
        </p:txBody>
      </p:sp>
      <p:sp>
        <p:nvSpPr>
          <p:cNvPr id="7" name="TextBox 7"/>
          <p:cNvSpPr txBox="1"/>
          <p:nvPr/>
        </p:nvSpPr>
        <p:spPr>
          <a:xfrm>
            <a:off x="1066800" y="3648832"/>
            <a:ext cx="9166965" cy="1260410"/>
          </a:xfrm>
          <a:prstGeom prst="rect">
            <a:avLst/>
          </a:prstGeom>
        </p:spPr>
        <p:txBody>
          <a:bodyPr wrap="square" lIns="0" tIns="0" rIns="0" bIns="0" rtlCol="0" anchor="t">
            <a:spAutoFit/>
          </a:bodyPr>
          <a:lstStyle/>
          <a:p>
            <a:pPr algn="l">
              <a:lnSpc>
                <a:spcPts val="5208"/>
              </a:lnSpc>
            </a:pPr>
            <a:r>
              <a:rPr lang="en-US" sz="3200" dirty="0">
                <a:solidFill>
                  <a:srgbClr val="FFFFFF"/>
                </a:solidFill>
                <a:latin typeface="Arial"/>
                <a:ea typeface="Arial"/>
                <a:cs typeface="Arial"/>
                <a:sym typeface="Arial"/>
              </a:rPr>
              <a:t>AI-based System to Predict Product Demand and Optimize Restocking</a:t>
            </a:r>
          </a:p>
        </p:txBody>
      </p:sp>
      <p:sp>
        <p:nvSpPr>
          <p:cNvPr id="8" name="TextBox 8"/>
          <p:cNvSpPr txBox="1"/>
          <p:nvPr/>
        </p:nvSpPr>
        <p:spPr>
          <a:xfrm>
            <a:off x="838200" y="8852376"/>
            <a:ext cx="2638187" cy="887095"/>
          </a:xfrm>
          <a:prstGeom prst="rect">
            <a:avLst/>
          </a:prstGeom>
        </p:spPr>
        <p:txBody>
          <a:bodyPr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Group 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2" name="AutoShape 2"/>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134962" y="366256"/>
            <a:ext cx="6341698" cy="842025"/>
          </a:xfrm>
          <a:prstGeom prst="rect">
            <a:avLst/>
          </a:prstGeom>
        </p:spPr>
        <p:txBody>
          <a:bodyPr wrap="square" lIns="0" tIns="0" rIns="0" bIns="0" rtlCol="0" anchor="t">
            <a:spAutoFit/>
          </a:bodyPr>
          <a:lstStyle/>
          <a:p>
            <a:pPr algn="l">
              <a:lnSpc>
                <a:spcPts val="6494"/>
              </a:lnSpc>
            </a:pPr>
            <a:r>
              <a:rPr lang="en-IN" sz="6600" dirty="0">
                <a:solidFill>
                  <a:schemeClr val="bg1"/>
                </a:solidFill>
              </a:rPr>
              <a:t>Initial Challenges</a:t>
            </a:r>
            <a:endParaRPr lang="en-US" sz="6244" b="1" spc="-262" dirty="0">
              <a:solidFill>
                <a:schemeClr val="bg1"/>
              </a:solidFill>
              <a:latin typeface="Arial Bold"/>
              <a:ea typeface="Arial Bold"/>
              <a:cs typeface="Arial Bold"/>
              <a:sym typeface="Arial Bold"/>
            </a:endParaRPr>
          </a:p>
        </p:txBody>
      </p:sp>
      <p:grpSp>
        <p:nvGrpSpPr>
          <p:cNvPr id="8" name="Group 8"/>
          <p:cNvGrpSpPr/>
          <p:nvPr/>
        </p:nvGrpSpPr>
        <p:grpSpPr>
          <a:xfrm>
            <a:off x="1783687" y="3086100"/>
            <a:ext cx="7797661" cy="739455"/>
            <a:chOff x="0" y="0"/>
            <a:chExt cx="1795030" cy="170223"/>
          </a:xfrm>
        </p:grpSpPr>
        <p:sp>
          <p:nvSpPr>
            <p:cNvPr id="9" name="Freeform 9"/>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10" name="TextBox 10"/>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grpSp>
        <p:nvGrpSpPr>
          <p:cNvPr id="11" name="Group 11"/>
          <p:cNvGrpSpPr/>
          <p:nvPr/>
        </p:nvGrpSpPr>
        <p:grpSpPr>
          <a:xfrm>
            <a:off x="1783687" y="1946595"/>
            <a:ext cx="7797661" cy="739455"/>
            <a:chOff x="0" y="0"/>
            <a:chExt cx="1795030" cy="170223"/>
          </a:xfrm>
        </p:grpSpPr>
        <p:sp>
          <p:nvSpPr>
            <p:cNvPr id="12" name="Freeform 12"/>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13" name="TextBox 13"/>
            <p:cNvSpPr txBox="1"/>
            <p:nvPr/>
          </p:nvSpPr>
          <p:spPr>
            <a:xfrm>
              <a:off x="0" y="19050"/>
              <a:ext cx="1795030" cy="151173"/>
            </a:xfrm>
            <a:prstGeom prst="rect">
              <a:avLst/>
            </a:prstGeom>
          </p:spPr>
          <p:txBody>
            <a:bodyPr lIns="50800" tIns="50800" rIns="50800" bIns="50800" rtlCol="0" anchor="ctr"/>
            <a:lstStyle/>
            <a:p>
              <a:pPr algn="ctr">
                <a:lnSpc>
                  <a:spcPts val="1387"/>
                </a:lnSpc>
              </a:pPr>
              <a:endParaRPr>
                <a:solidFill>
                  <a:schemeClr val="bg1"/>
                </a:solidFill>
              </a:endParaRPr>
            </a:p>
          </p:txBody>
        </p:sp>
      </p:grpSp>
      <p:sp>
        <p:nvSpPr>
          <p:cNvPr id="23" name="TextBox 23"/>
          <p:cNvSpPr txBox="1"/>
          <p:nvPr/>
        </p:nvSpPr>
        <p:spPr>
          <a:xfrm>
            <a:off x="1996211" y="3177436"/>
            <a:ext cx="6129174" cy="386644"/>
          </a:xfrm>
          <a:prstGeom prst="rect">
            <a:avLst/>
          </a:prstGeom>
        </p:spPr>
        <p:txBody>
          <a:bodyPr wrap="square" lIns="0" tIns="0" rIns="0" bIns="0" rtlCol="0" anchor="t">
            <a:spAutoFit/>
          </a:bodyPr>
          <a:lstStyle/>
          <a:p>
            <a:pPr algn="l">
              <a:lnSpc>
                <a:spcPts val="3243"/>
              </a:lnSpc>
            </a:pPr>
            <a:r>
              <a:rPr lang="en-US" sz="2400" dirty="0">
                <a:solidFill>
                  <a:schemeClr val="bg1"/>
                </a:solidFill>
              </a:rPr>
              <a:t>Selecting the right forecasting model.</a:t>
            </a:r>
            <a:endParaRPr lang="en-US" sz="2039" dirty="0">
              <a:solidFill>
                <a:schemeClr val="bg1"/>
              </a:solidFill>
              <a:latin typeface="Arial"/>
              <a:ea typeface="Arial"/>
              <a:cs typeface="Arial"/>
              <a:sym typeface="Arial"/>
            </a:endParaRPr>
          </a:p>
        </p:txBody>
      </p:sp>
      <p:sp>
        <p:nvSpPr>
          <p:cNvPr id="24" name="TextBox 24"/>
          <p:cNvSpPr txBox="1"/>
          <p:nvPr/>
        </p:nvSpPr>
        <p:spPr>
          <a:xfrm>
            <a:off x="1996211" y="2037931"/>
            <a:ext cx="6129174" cy="386644"/>
          </a:xfrm>
          <a:prstGeom prst="rect">
            <a:avLst/>
          </a:prstGeom>
        </p:spPr>
        <p:txBody>
          <a:bodyPr wrap="square" lIns="0" tIns="0" rIns="0" bIns="0" rtlCol="0" anchor="t">
            <a:spAutoFit/>
          </a:bodyPr>
          <a:lstStyle/>
          <a:p>
            <a:pPr algn="l">
              <a:lnSpc>
                <a:spcPts val="3243"/>
              </a:lnSpc>
            </a:pPr>
            <a:r>
              <a:rPr lang="en-IN" sz="2400" dirty="0">
                <a:solidFill>
                  <a:schemeClr val="bg1"/>
                </a:solidFill>
              </a:rPr>
              <a:t>Data availability and quality.</a:t>
            </a:r>
            <a:endParaRPr lang="en-US" sz="2039" dirty="0">
              <a:solidFill>
                <a:schemeClr val="bg1"/>
              </a:solidFill>
              <a:latin typeface="Arial"/>
              <a:ea typeface="Arial"/>
              <a:cs typeface="Arial"/>
              <a:sym typeface="Arial"/>
            </a:endParaRPr>
          </a:p>
        </p:txBody>
      </p:sp>
      <p:grpSp>
        <p:nvGrpSpPr>
          <p:cNvPr id="31" name="Group 8">
            <a:extLst>
              <a:ext uri="{FF2B5EF4-FFF2-40B4-BE49-F238E27FC236}">
                <a16:creationId xmlns:a16="http://schemas.microsoft.com/office/drawing/2014/main" id="{AB11BE6C-16E4-E102-CD74-B02B04F0F8C7}"/>
              </a:ext>
            </a:extLst>
          </p:cNvPr>
          <p:cNvGrpSpPr/>
          <p:nvPr/>
        </p:nvGrpSpPr>
        <p:grpSpPr>
          <a:xfrm>
            <a:off x="1793212" y="4225605"/>
            <a:ext cx="7797661" cy="739455"/>
            <a:chOff x="0" y="0"/>
            <a:chExt cx="1795030" cy="170223"/>
          </a:xfrm>
        </p:grpSpPr>
        <p:sp>
          <p:nvSpPr>
            <p:cNvPr id="32" name="Freeform 9">
              <a:extLst>
                <a:ext uri="{FF2B5EF4-FFF2-40B4-BE49-F238E27FC236}">
                  <a16:creationId xmlns:a16="http://schemas.microsoft.com/office/drawing/2014/main" id="{0BD373FC-07CC-E376-B4D0-7906297537B2}"/>
                </a:ext>
              </a:extLst>
            </p:cNvPr>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33" name="TextBox 10">
              <a:extLst>
                <a:ext uri="{FF2B5EF4-FFF2-40B4-BE49-F238E27FC236}">
                  <a16:creationId xmlns:a16="http://schemas.microsoft.com/office/drawing/2014/main" id="{7FE480A9-9FEB-C649-0C39-29CAAAB349A9}"/>
                </a:ext>
              </a:extLst>
            </p:cNvPr>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sp>
        <p:nvSpPr>
          <p:cNvPr id="34" name="TextBox 23">
            <a:extLst>
              <a:ext uri="{FF2B5EF4-FFF2-40B4-BE49-F238E27FC236}">
                <a16:creationId xmlns:a16="http://schemas.microsoft.com/office/drawing/2014/main" id="{8F857467-961D-52E5-0803-76B2986E56E1}"/>
              </a:ext>
            </a:extLst>
          </p:cNvPr>
          <p:cNvSpPr txBox="1"/>
          <p:nvPr/>
        </p:nvSpPr>
        <p:spPr>
          <a:xfrm>
            <a:off x="2005736" y="4316941"/>
            <a:ext cx="6129174" cy="386644"/>
          </a:xfrm>
          <a:prstGeom prst="rect">
            <a:avLst/>
          </a:prstGeom>
        </p:spPr>
        <p:txBody>
          <a:bodyPr wrap="square" lIns="0" tIns="0" rIns="0" bIns="0" rtlCol="0" anchor="t">
            <a:spAutoFit/>
          </a:bodyPr>
          <a:lstStyle/>
          <a:p>
            <a:pPr algn="l">
              <a:lnSpc>
                <a:spcPts val="3243"/>
              </a:lnSpc>
            </a:pPr>
            <a:r>
              <a:rPr lang="en-IN" sz="2400" dirty="0">
                <a:solidFill>
                  <a:schemeClr val="bg1"/>
                </a:solidFill>
              </a:rPr>
              <a:t>Handling Seasonality and Trends</a:t>
            </a:r>
            <a:endParaRPr lang="en-US" sz="2039" dirty="0">
              <a:solidFill>
                <a:schemeClr val="bg1"/>
              </a:solidFill>
              <a:latin typeface="Arial"/>
              <a:ea typeface="Arial"/>
              <a:cs typeface="Arial"/>
              <a:sym typeface="Arial"/>
            </a:endParaRPr>
          </a:p>
        </p:txBody>
      </p:sp>
      <p:grpSp>
        <p:nvGrpSpPr>
          <p:cNvPr id="35" name="Group 8">
            <a:extLst>
              <a:ext uri="{FF2B5EF4-FFF2-40B4-BE49-F238E27FC236}">
                <a16:creationId xmlns:a16="http://schemas.microsoft.com/office/drawing/2014/main" id="{75309F22-D748-0838-E858-4DC0A03AF20D}"/>
              </a:ext>
            </a:extLst>
          </p:cNvPr>
          <p:cNvGrpSpPr/>
          <p:nvPr/>
        </p:nvGrpSpPr>
        <p:grpSpPr>
          <a:xfrm>
            <a:off x="1755112" y="5326493"/>
            <a:ext cx="7797661" cy="739455"/>
            <a:chOff x="0" y="0"/>
            <a:chExt cx="1795030" cy="170223"/>
          </a:xfrm>
        </p:grpSpPr>
        <p:sp>
          <p:nvSpPr>
            <p:cNvPr id="36" name="Freeform 9">
              <a:extLst>
                <a:ext uri="{FF2B5EF4-FFF2-40B4-BE49-F238E27FC236}">
                  <a16:creationId xmlns:a16="http://schemas.microsoft.com/office/drawing/2014/main" id="{B4CB7715-2020-B494-CF03-60B4E085EA9A}"/>
                </a:ext>
              </a:extLst>
            </p:cNvPr>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37" name="TextBox 10">
              <a:extLst>
                <a:ext uri="{FF2B5EF4-FFF2-40B4-BE49-F238E27FC236}">
                  <a16:creationId xmlns:a16="http://schemas.microsoft.com/office/drawing/2014/main" id="{F2A5BC7D-CCCA-7E0A-BC76-3FF7E3421594}"/>
                </a:ext>
              </a:extLst>
            </p:cNvPr>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sp>
        <p:nvSpPr>
          <p:cNvPr id="38" name="TextBox 23">
            <a:extLst>
              <a:ext uri="{FF2B5EF4-FFF2-40B4-BE49-F238E27FC236}">
                <a16:creationId xmlns:a16="http://schemas.microsoft.com/office/drawing/2014/main" id="{AB12E60E-6BB1-CA72-3B8E-E325DC8DFADD}"/>
              </a:ext>
            </a:extLst>
          </p:cNvPr>
          <p:cNvSpPr txBox="1"/>
          <p:nvPr/>
        </p:nvSpPr>
        <p:spPr>
          <a:xfrm>
            <a:off x="1967636" y="5417829"/>
            <a:ext cx="6129174" cy="386644"/>
          </a:xfrm>
          <a:prstGeom prst="rect">
            <a:avLst/>
          </a:prstGeom>
        </p:spPr>
        <p:txBody>
          <a:bodyPr wrap="square" lIns="0" tIns="0" rIns="0" bIns="0" rtlCol="0" anchor="t">
            <a:spAutoFit/>
          </a:bodyPr>
          <a:lstStyle/>
          <a:p>
            <a:pPr algn="l">
              <a:lnSpc>
                <a:spcPts val="3243"/>
              </a:lnSpc>
            </a:pPr>
            <a:r>
              <a:rPr lang="en-IN" sz="2400" dirty="0">
                <a:solidFill>
                  <a:schemeClr val="bg1"/>
                </a:solidFill>
              </a:rPr>
              <a:t>Scalability of the System</a:t>
            </a:r>
            <a:endParaRPr lang="en-US" sz="2039" dirty="0">
              <a:solidFill>
                <a:schemeClr val="bg1"/>
              </a:solidFill>
              <a:latin typeface="Arial"/>
              <a:ea typeface="Arial"/>
              <a:cs typeface="Arial"/>
              <a:sym typeface="Arial"/>
            </a:endParaRPr>
          </a:p>
        </p:txBody>
      </p:sp>
      <p:grpSp>
        <p:nvGrpSpPr>
          <p:cNvPr id="39" name="Group 8">
            <a:extLst>
              <a:ext uri="{FF2B5EF4-FFF2-40B4-BE49-F238E27FC236}">
                <a16:creationId xmlns:a16="http://schemas.microsoft.com/office/drawing/2014/main" id="{677A510B-0555-72A0-8114-3894A8E2E6CE}"/>
              </a:ext>
            </a:extLst>
          </p:cNvPr>
          <p:cNvGrpSpPr/>
          <p:nvPr/>
        </p:nvGrpSpPr>
        <p:grpSpPr>
          <a:xfrm>
            <a:off x="1782901" y="6395047"/>
            <a:ext cx="7797661" cy="739455"/>
            <a:chOff x="0" y="0"/>
            <a:chExt cx="1795030" cy="170223"/>
          </a:xfrm>
        </p:grpSpPr>
        <p:sp>
          <p:nvSpPr>
            <p:cNvPr id="40" name="Freeform 9">
              <a:extLst>
                <a:ext uri="{FF2B5EF4-FFF2-40B4-BE49-F238E27FC236}">
                  <a16:creationId xmlns:a16="http://schemas.microsoft.com/office/drawing/2014/main" id="{BE0062A8-7EC0-A350-A8D4-9B4266D8DBD1}"/>
                </a:ext>
              </a:extLst>
            </p:cNvPr>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41" name="TextBox 10">
              <a:extLst>
                <a:ext uri="{FF2B5EF4-FFF2-40B4-BE49-F238E27FC236}">
                  <a16:creationId xmlns:a16="http://schemas.microsoft.com/office/drawing/2014/main" id="{9A0A8367-BAFA-8C83-4ECD-0203E7896C0D}"/>
                </a:ext>
              </a:extLst>
            </p:cNvPr>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sp>
        <p:nvSpPr>
          <p:cNvPr id="42" name="TextBox 23">
            <a:extLst>
              <a:ext uri="{FF2B5EF4-FFF2-40B4-BE49-F238E27FC236}">
                <a16:creationId xmlns:a16="http://schemas.microsoft.com/office/drawing/2014/main" id="{1968C73D-556C-9626-9F2F-4877F4EC79A6}"/>
              </a:ext>
            </a:extLst>
          </p:cNvPr>
          <p:cNvSpPr txBox="1"/>
          <p:nvPr/>
        </p:nvSpPr>
        <p:spPr>
          <a:xfrm>
            <a:off x="1995427" y="6444012"/>
            <a:ext cx="6129174" cy="386644"/>
          </a:xfrm>
          <a:prstGeom prst="rect">
            <a:avLst/>
          </a:prstGeom>
        </p:spPr>
        <p:txBody>
          <a:bodyPr wrap="square" lIns="0" tIns="0" rIns="0" bIns="0" rtlCol="0" anchor="t">
            <a:spAutoFit/>
          </a:bodyPr>
          <a:lstStyle/>
          <a:p>
            <a:pPr algn="l">
              <a:lnSpc>
                <a:spcPts val="3243"/>
              </a:lnSpc>
            </a:pPr>
            <a:r>
              <a:rPr lang="en-IN" sz="2400" dirty="0">
                <a:solidFill>
                  <a:schemeClr val="bg1"/>
                </a:solidFill>
              </a:rPr>
              <a:t>Integrating Optimization with Forecasting</a:t>
            </a:r>
            <a:endParaRPr lang="en-US" sz="2039" dirty="0">
              <a:solidFill>
                <a:schemeClr val="bg1"/>
              </a:solidFill>
              <a:latin typeface="Arial"/>
              <a:ea typeface="Arial"/>
              <a:cs typeface="Arial"/>
              <a:sym typeface="Arial"/>
            </a:endParaRPr>
          </a:p>
        </p:txBody>
      </p:sp>
      <p:pic>
        <p:nvPicPr>
          <p:cNvPr id="7174" name="Picture 6" descr="5 Ways to Overcome New Challenges Without Struggling">
            <a:extLst>
              <a:ext uri="{FF2B5EF4-FFF2-40B4-BE49-F238E27FC236}">
                <a16:creationId xmlns:a16="http://schemas.microsoft.com/office/drawing/2014/main" id="{53C92B56-7A69-E314-343C-47F4E2F4B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2029349"/>
            <a:ext cx="9469321" cy="5326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2" name="AutoShape 2"/>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134962" y="366256"/>
            <a:ext cx="6341698" cy="842025"/>
          </a:xfrm>
          <a:prstGeom prst="rect">
            <a:avLst/>
          </a:prstGeom>
        </p:spPr>
        <p:txBody>
          <a:bodyPr wrap="square" lIns="0" tIns="0" rIns="0" bIns="0" rtlCol="0" anchor="t">
            <a:spAutoFit/>
          </a:bodyPr>
          <a:lstStyle/>
          <a:p>
            <a:pPr algn="l">
              <a:lnSpc>
                <a:spcPts val="6494"/>
              </a:lnSpc>
            </a:pPr>
            <a:r>
              <a:rPr lang="en-IN" sz="6600" dirty="0">
                <a:solidFill>
                  <a:schemeClr val="bg1"/>
                </a:solidFill>
              </a:rPr>
              <a:t>Next Steps</a:t>
            </a:r>
            <a:endParaRPr lang="en-US" sz="6244" b="1" spc="-262" dirty="0">
              <a:solidFill>
                <a:schemeClr val="bg1"/>
              </a:solidFill>
              <a:latin typeface="Arial Bold"/>
              <a:ea typeface="Arial Bold"/>
              <a:cs typeface="Arial Bold"/>
              <a:sym typeface="Arial Bold"/>
            </a:endParaRPr>
          </a:p>
        </p:txBody>
      </p:sp>
      <p:grpSp>
        <p:nvGrpSpPr>
          <p:cNvPr id="8" name="Group 8"/>
          <p:cNvGrpSpPr/>
          <p:nvPr/>
        </p:nvGrpSpPr>
        <p:grpSpPr>
          <a:xfrm>
            <a:off x="1649392" y="4003995"/>
            <a:ext cx="7797661" cy="739455"/>
            <a:chOff x="0" y="0"/>
            <a:chExt cx="1795030" cy="170223"/>
          </a:xfrm>
        </p:grpSpPr>
        <p:sp>
          <p:nvSpPr>
            <p:cNvPr id="9" name="Freeform 9"/>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10" name="TextBox 10"/>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grpSp>
        <p:nvGrpSpPr>
          <p:cNvPr id="11" name="Group 11"/>
          <p:cNvGrpSpPr/>
          <p:nvPr/>
        </p:nvGrpSpPr>
        <p:grpSpPr>
          <a:xfrm>
            <a:off x="1649392" y="2864490"/>
            <a:ext cx="7797661" cy="739455"/>
            <a:chOff x="0" y="0"/>
            <a:chExt cx="1795030" cy="170223"/>
          </a:xfrm>
        </p:grpSpPr>
        <p:sp>
          <p:nvSpPr>
            <p:cNvPr id="12" name="Freeform 12"/>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13" name="TextBox 13"/>
            <p:cNvSpPr txBox="1"/>
            <p:nvPr/>
          </p:nvSpPr>
          <p:spPr>
            <a:xfrm>
              <a:off x="0" y="19050"/>
              <a:ext cx="1795030" cy="151173"/>
            </a:xfrm>
            <a:prstGeom prst="rect">
              <a:avLst/>
            </a:prstGeom>
          </p:spPr>
          <p:txBody>
            <a:bodyPr lIns="50800" tIns="50800" rIns="50800" bIns="50800" rtlCol="0" anchor="ctr"/>
            <a:lstStyle/>
            <a:p>
              <a:pPr algn="ctr">
                <a:lnSpc>
                  <a:spcPts val="1387"/>
                </a:lnSpc>
              </a:pPr>
              <a:endParaRPr>
                <a:solidFill>
                  <a:schemeClr val="bg1"/>
                </a:solidFill>
              </a:endParaRPr>
            </a:p>
          </p:txBody>
        </p:sp>
      </p:grpSp>
      <p:sp>
        <p:nvSpPr>
          <p:cNvPr id="23" name="TextBox 23"/>
          <p:cNvSpPr txBox="1"/>
          <p:nvPr/>
        </p:nvSpPr>
        <p:spPr>
          <a:xfrm>
            <a:off x="1861916" y="4095331"/>
            <a:ext cx="6129174" cy="386644"/>
          </a:xfrm>
          <a:prstGeom prst="rect">
            <a:avLst/>
          </a:prstGeom>
        </p:spPr>
        <p:txBody>
          <a:bodyPr wrap="square" lIns="0" tIns="0" rIns="0" bIns="0" rtlCol="0" anchor="t">
            <a:spAutoFit/>
          </a:bodyPr>
          <a:lstStyle/>
          <a:p>
            <a:pPr algn="l">
              <a:lnSpc>
                <a:spcPts val="3243"/>
              </a:lnSpc>
            </a:pPr>
            <a:r>
              <a:rPr lang="en-US" sz="2400">
                <a:solidFill>
                  <a:schemeClr val="bg1"/>
                </a:solidFill>
              </a:rPr>
              <a:t>Optimizing the system for restocking.</a:t>
            </a:r>
            <a:endParaRPr lang="en-US" sz="2039" dirty="0">
              <a:solidFill>
                <a:schemeClr val="bg1"/>
              </a:solidFill>
              <a:latin typeface="Arial"/>
              <a:ea typeface="Arial"/>
              <a:cs typeface="Arial"/>
              <a:sym typeface="Arial"/>
            </a:endParaRPr>
          </a:p>
        </p:txBody>
      </p:sp>
      <p:sp>
        <p:nvSpPr>
          <p:cNvPr id="24" name="TextBox 24"/>
          <p:cNvSpPr txBox="1"/>
          <p:nvPr/>
        </p:nvSpPr>
        <p:spPr>
          <a:xfrm>
            <a:off x="1861915" y="2955826"/>
            <a:ext cx="7223989" cy="386644"/>
          </a:xfrm>
          <a:prstGeom prst="rect">
            <a:avLst/>
          </a:prstGeom>
        </p:spPr>
        <p:txBody>
          <a:bodyPr wrap="square" lIns="0" tIns="0" rIns="0" bIns="0" rtlCol="0" anchor="t">
            <a:spAutoFit/>
          </a:bodyPr>
          <a:lstStyle/>
          <a:p>
            <a:pPr algn="l">
              <a:lnSpc>
                <a:spcPts val="3243"/>
              </a:lnSpc>
            </a:pPr>
            <a:r>
              <a:rPr lang="en-US" sz="2400" dirty="0">
                <a:solidFill>
                  <a:schemeClr val="bg1"/>
                </a:solidFill>
              </a:rPr>
              <a:t>Developing and testing the demand forecasting models.</a:t>
            </a:r>
            <a:endParaRPr lang="en-US" sz="2039" dirty="0">
              <a:solidFill>
                <a:schemeClr val="bg1"/>
              </a:solidFill>
              <a:latin typeface="Arial"/>
              <a:ea typeface="Arial"/>
              <a:cs typeface="Arial"/>
              <a:sym typeface="Arial"/>
            </a:endParaRPr>
          </a:p>
        </p:txBody>
      </p:sp>
      <p:grpSp>
        <p:nvGrpSpPr>
          <p:cNvPr id="3" name="Group 8">
            <a:extLst>
              <a:ext uri="{FF2B5EF4-FFF2-40B4-BE49-F238E27FC236}">
                <a16:creationId xmlns:a16="http://schemas.microsoft.com/office/drawing/2014/main" id="{186537C8-52A7-92CC-7122-14B5153878C0}"/>
              </a:ext>
            </a:extLst>
          </p:cNvPr>
          <p:cNvGrpSpPr/>
          <p:nvPr/>
        </p:nvGrpSpPr>
        <p:grpSpPr>
          <a:xfrm>
            <a:off x="1676400" y="5143500"/>
            <a:ext cx="7797661" cy="739455"/>
            <a:chOff x="0" y="0"/>
            <a:chExt cx="1795030" cy="170223"/>
          </a:xfrm>
        </p:grpSpPr>
        <p:sp>
          <p:nvSpPr>
            <p:cNvPr id="4" name="Freeform 9">
              <a:extLst>
                <a:ext uri="{FF2B5EF4-FFF2-40B4-BE49-F238E27FC236}">
                  <a16:creationId xmlns:a16="http://schemas.microsoft.com/office/drawing/2014/main" id="{7720F9C7-3A2E-640F-D100-3D14E53AFA8F}"/>
                </a:ext>
              </a:extLst>
            </p:cNvPr>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5" name="TextBox 10">
              <a:extLst>
                <a:ext uri="{FF2B5EF4-FFF2-40B4-BE49-F238E27FC236}">
                  <a16:creationId xmlns:a16="http://schemas.microsoft.com/office/drawing/2014/main" id="{59107415-599F-D74D-2827-063DAA4C5F5B}"/>
                </a:ext>
              </a:extLst>
            </p:cNvPr>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sp>
        <p:nvSpPr>
          <p:cNvPr id="6" name="TextBox 23">
            <a:extLst>
              <a:ext uri="{FF2B5EF4-FFF2-40B4-BE49-F238E27FC236}">
                <a16:creationId xmlns:a16="http://schemas.microsoft.com/office/drawing/2014/main" id="{984A2C76-9B42-8AC6-1E12-FC9A594C4A86}"/>
              </a:ext>
            </a:extLst>
          </p:cNvPr>
          <p:cNvSpPr txBox="1"/>
          <p:nvPr/>
        </p:nvSpPr>
        <p:spPr>
          <a:xfrm>
            <a:off x="1888924" y="5234836"/>
            <a:ext cx="6129174" cy="386644"/>
          </a:xfrm>
          <a:prstGeom prst="rect">
            <a:avLst/>
          </a:prstGeom>
        </p:spPr>
        <p:txBody>
          <a:bodyPr wrap="square" lIns="0" tIns="0" rIns="0" bIns="0" rtlCol="0" anchor="t">
            <a:spAutoFit/>
          </a:bodyPr>
          <a:lstStyle/>
          <a:p>
            <a:pPr algn="l">
              <a:lnSpc>
                <a:spcPts val="3243"/>
              </a:lnSpc>
            </a:pPr>
            <a:r>
              <a:rPr lang="en-US" sz="2400" dirty="0">
                <a:solidFill>
                  <a:schemeClr val="bg1"/>
                </a:solidFill>
              </a:rPr>
              <a:t>Gathering additional data to refine predictions.</a:t>
            </a:r>
            <a:endParaRPr lang="en-US" sz="2039" dirty="0">
              <a:solidFill>
                <a:schemeClr val="bg1"/>
              </a:solidFill>
              <a:latin typeface="Arial"/>
              <a:ea typeface="Arial"/>
              <a:cs typeface="Arial"/>
              <a:sym typeface="Arial"/>
            </a:endParaRPr>
          </a:p>
        </p:txBody>
      </p:sp>
      <p:pic>
        <p:nvPicPr>
          <p:cNvPr id="6146" name="Picture 2" descr="Next Step Logo Vector Images (over 450)">
            <a:extLst>
              <a:ext uri="{FF2B5EF4-FFF2-40B4-BE49-F238E27FC236}">
                <a16:creationId xmlns:a16="http://schemas.microsoft.com/office/drawing/2014/main" id="{93C0CF6B-F15F-E85B-9648-F2EC05AE7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3650" y="2305989"/>
            <a:ext cx="7105650" cy="71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6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2" name="AutoShape 2"/>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7" name="TextBox 7"/>
          <p:cNvSpPr txBox="1"/>
          <p:nvPr/>
        </p:nvSpPr>
        <p:spPr>
          <a:xfrm>
            <a:off x="1134962" y="366256"/>
            <a:ext cx="6341698" cy="842025"/>
          </a:xfrm>
          <a:prstGeom prst="rect">
            <a:avLst/>
          </a:prstGeom>
        </p:spPr>
        <p:txBody>
          <a:bodyPr wrap="square" lIns="0" tIns="0" rIns="0" bIns="0" rtlCol="0" anchor="t">
            <a:spAutoFit/>
          </a:bodyPr>
          <a:lstStyle/>
          <a:p>
            <a:pPr algn="l">
              <a:lnSpc>
                <a:spcPts val="6494"/>
              </a:lnSpc>
            </a:pPr>
            <a:r>
              <a:rPr lang="en-IN" sz="6600" dirty="0">
                <a:solidFill>
                  <a:schemeClr val="bg1"/>
                </a:solidFill>
              </a:rPr>
              <a:t>Conclusion</a:t>
            </a:r>
            <a:endParaRPr lang="en-US" sz="6244" b="1" spc="-262" dirty="0">
              <a:solidFill>
                <a:schemeClr val="bg1"/>
              </a:solidFill>
              <a:latin typeface="Arial Bold"/>
              <a:ea typeface="Arial Bold"/>
              <a:cs typeface="Arial Bold"/>
              <a:sym typeface="Arial Bold"/>
            </a:endParaRPr>
          </a:p>
        </p:txBody>
      </p:sp>
      <p:sp>
        <p:nvSpPr>
          <p:cNvPr id="19" name="TextBox 7">
            <a:extLst>
              <a:ext uri="{FF2B5EF4-FFF2-40B4-BE49-F238E27FC236}">
                <a16:creationId xmlns:a16="http://schemas.microsoft.com/office/drawing/2014/main" id="{857B2D7E-09F9-3DC3-7F79-0E534AE6EBE1}"/>
              </a:ext>
            </a:extLst>
          </p:cNvPr>
          <p:cNvSpPr txBox="1"/>
          <p:nvPr/>
        </p:nvSpPr>
        <p:spPr>
          <a:xfrm>
            <a:off x="457200" y="2295076"/>
            <a:ext cx="10896600" cy="7411965"/>
          </a:xfrm>
          <a:prstGeom prst="rect">
            <a:avLst/>
          </a:prstGeom>
        </p:spPr>
        <p:txBody>
          <a:bodyPr wrap="square" lIns="0" tIns="0" rIns="0" bIns="0" rtlCol="0" anchor="t">
            <a:spAutoFit/>
          </a:bodyPr>
          <a:lstStyle/>
          <a:p>
            <a:pPr marL="571500" indent="-571500" algn="l">
              <a:lnSpc>
                <a:spcPts val="6494"/>
              </a:lnSpc>
              <a:buFont typeface="Arial" panose="020B0604020202020204" pitchFamily="34" charset="0"/>
              <a:buChar char="•"/>
            </a:pPr>
            <a:r>
              <a:rPr lang="en-US" sz="3600" dirty="0">
                <a:solidFill>
                  <a:schemeClr val="bg1"/>
                </a:solidFill>
              </a:rPr>
              <a:t>In this phase of the Inventory Optimization project, we successfully completed the initial planning and design. We defined the problem, gathered the necessary data, designed the system architecture, and set up our database schema.</a:t>
            </a:r>
          </a:p>
          <a:p>
            <a:pPr marL="571500" indent="-571500" algn="l">
              <a:lnSpc>
                <a:spcPts val="6494"/>
              </a:lnSpc>
              <a:buFont typeface="Arial" panose="020B0604020202020204" pitchFamily="34" charset="0"/>
              <a:buChar char="•"/>
            </a:pPr>
            <a:r>
              <a:rPr lang="en-US" sz="3600" dirty="0">
                <a:solidFill>
                  <a:schemeClr val="bg1"/>
                </a:solidFill>
              </a:rPr>
              <a:t>Our AI-based system will use demand forecasting and optimization techniques to help retailers make smarter restocking decisions, reducing inventory holding costs and improving product availability.</a:t>
            </a:r>
            <a:endParaRPr lang="en-US" sz="3600" b="1" spc="-262" dirty="0">
              <a:solidFill>
                <a:schemeClr val="bg1"/>
              </a:solidFill>
              <a:latin typeface="Arial Bold"/>
              <a:ea typeface="Arial Bold"/>
              <a:cs typeface="Arial Bold"/>
              <a:sym typeface="Arial Bold"/>
            </a:endParaRPr>
          </a:p>
        </p:txBody>
      </p:sp>
      <p:pic>
        <p:nvPicPr>
          <p:cNvPr id="8200" name="Picture 8" descr="Idea presentation, business deal, contract conclusion - Vector 2923489  Vector Art at Vecteezy">
            <a:extLst>
              <a:ext uri="{FF2B5EF4-FFF2-40B4-BE49-F238E27FC236}">
                <a16:creationId xmlns:a16="http://schemas.microsoft.com/office/drawing/2014/main" id="{E760D45F-D5C5-5BFE-B139-CDF82F27F0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6625" y="2400300"/>
            <a:ext cx="6914251" cy="691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00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6" name="AutoShape 6"/>
          <p:cNvSpPr/>
          <p:nvPr/>
        </p:nvSpPr>
        <p:spPr>
          <a:xfrm>
            <a:off x="1028700" y="1429267"/>
            <a:ext cx="16230600" cy="0"/>
          </a:xfrm>
          <a:prstGeom prst="line">
            <a:avLst/>
          </a:prstGeom>
          <a:ln w="19050" cap="flat">
            <a:solidFill>
              <a:srgbClr val="FFFFFF"/>
            </a:solidFill>
            <a:prstDash val="solid"/>
            <a:headEnd type="none" w="sm" len="sm"/>
            <a:tailEnd type="none" w="sm" len="sm"/>
          </a:ln>
        </p:spPr>
      </p:sp>
      <p:grpSp>
        <p:nvGrpSpPr>
          <p:cNvPr id="11" name="Group 11"/>
          <p:cNvGrpSpPr/>
          <p:nvPr/>
        </p:nvGrpSpPr>
        <p:grpSpPr>
          <a:xfrm>
            <a:off x="1028700" y="2403170"/>
            <a:ext cx="5784422" cy="6855130"/>
            <a:chOff x="0" y="0"/>
            <a:chExt cx="812800" cy="963251"/>
          </a:xfrm>
        </p:grpSpPr>
        <p:sp>
          <p:nvSpPr>
            <p:cNvPr id="12" name="Freeform 12"/>
            <p:cNvSpPr/>
            <p:nvPr/>
          </p:nvSpPr>
          <p:spPr>
            <a:xfrm>
              <a:off x="0" y="0"/>
              <a:ext cx="812800" cy="963251"/>
            </a:xfrm>
            <a:custGeom>
              <a:avLst/>
              <a:gdLst/>
              <a:ahLst/>
              <a:cxnLst/>
              <a:rect l="l" t="t" r="r" b="b"/>
              <a:pathLst>
                <a:path w="812800" h="963251">
                  <a:moveTo>
                    <a:pt x="0" y="0"/>
                  </a:moveTo>
                  <a:lnTo>
                    <a:pt x="812800" y="0"/>
                  </a:lnTo>
                  <a:lnTo>
                    <a:pt x="812800" y="963251"/>
                  </a:lnTo>
                  <a:lnTo>
                    <a:pt x="0" y="963251"/>
                  </a:lnTo>
                  <a:close/>
                </a:path>
              </a:pathLst>
            </a:custGeom>
            <a:blipFill>
              <a:blip r:embed="rId2"/>
              <a:stretch>
                <a:fillRect l="-38771" r="-38771"/>
              </a:stretch>
            </a:blipFill>
          </p:spPr>
        </p:sp>
      </p:grpSp>
      <p:sp>
        <p:nvSpPr>
          <p:cNvPr id="13" name="TextBox 13"/>
          <p:cNvSpPr txBox="1"/>
          <p:nvPr/>
        </p:nvSpPr>
        <p:spPr>
          <a:xfrm>
            <a:off x="7673883" y="4054457"/>
            <a:ext cx="5330971" cy="1918444"/>
          </a:xfrm>
          <a:prstGeom prst="rect">
            <a:avLst/>
          </a:prstGeom>
        </p:spPr>
        <p:txBody>
          <a:bodyPr lIns="0" tIns="0" rIns="0" bIns="0" rtlCol="0" anchor="t">
            <a:spAutoFit/>
          </a:bodyPr>
          <a:lstStyle/>
          <a:p>
            <a:pPr marL="0" lvl="0" indent="0" algn="l">
              <a:lnSpc>
                <a:spcPts val="13378"/>
              </a:lnSpc>
              <a:spcBef>
                <a:spcPct val="0"/>
              </a:spcBef>
            </a:pPr>
            <a:r>
              <a:rPr lang="en-US" sz="13378" b="1" spc="-963">
                <a:solidFill>
                  <a:srgbClr val="FFFFFF"/>
                </a:solidFill>
                <a:latin typeface="Telegraf Bold"/>
                <a:ea typeface="Telegraf Bold"/>
                <a:cs typeface="Telegraf Bold"/>
                <a:sym typeface="Telegraf Bold"/>
              </a:rPr>
              <a:t>You!</a:t>
            </a:r>
          </a:p>
        </p:txBody>
      </p:sp>
      <p:sp>
        <p:nvSpPr>
          <p:cNvPr id="14" name="TextBox 14"/>
          <p:cNvSpPr txBox="1"/>
          <p:nvPr/>
        </p:nvSpPr>
        <p:spPr>
          <a:xfrm>
            <a:off x="7673883" y="2480028"/>
            <a:ext cx="5330971" cy="1918444"/>
          </a:xfrm>
          <a:prstGeom prst="rect">
            <a:avLst/>
          </a:prstGeom>
        </p:spPr>
        <p:txBody>
          <a:bodyPr lIns="0" tIns="0" rIns="0" bIns="0" rtlCol="0" anchor="t">
            <a:spAutoFit/>
          </a:bodyPr>
          <a:lstStyle/>
          <a:p>
            <a:pPr marL="0" lvl="0" indent="0" algn="l">
              <a:lnSpc>
                <a:spcPts val="13378"/>
              </a:lnSpc>
              <a:spcBef>
                <a:spcPct val="0"/>
              </a:spcBef>
            </a:pPr>
            <a:r>
              <a:rPr lang="en-US" sz="13378" b="1" spc="-963">
                <a:solidFill>
                  <a:srgbClr val="ED155D"/>
                </a:solidFill>
                <a:latin typeface="Telegraf Bold"/>
                <a:ea typeface="Telegraf Bold"/>
                <a:cs typeface="Telegraf Bold"/>
                <a:sym typeface="Telegraf Bold"/>
              </a:rPr>
              <a:t>Thank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900B061-2EE8-B502-32F5-CA06DC8E4593}"/>
              </a:ext>
            </a:extLst>
          </p:cNvPr>
          <p:cNvGraphicFramePr>
            <a:graphicFrameLocks noGrp="1"/>
          </p:cNvGraphicFramePr>
          <p:nvPr>
            <p:extLst>
              <p:ext uri="{D42A27DB-BD31-4B8C-83A1-F6EECF244321}">
                <p14:modId xmlns:p14="http://schemas.microsoft.com/office/powerpoint/2010/main" val="50620836"/>
              </p:ext>
            </p:extLst>
          </p:nvPr>
        </p:nvGraphicFramePr>
        <p:xfrm>
          <a:off x="3276600" y="2552700"/>
          <a:ext cx="11506200" cy="5770404"/>
        </p:xfrm>
        <a:graphic>
          <a:graphicData uri="http://schemas.openxmlformats.org/drawingml/2006/table">
            <a:tbl>
              <a:tblPr firstRow="1" firstCol="1">
                <a:tableStyleId>{0660B408-B3CF-4A94-85FC-2B1E0A45F4A2}</a:tableStyleId>
              </a:tblPr>
              <a:tblGrid>
                <a:gridCol w="6223305">
                  <a:extLst>
                    <a:ext uri="{9D8B030D-6E8A-4147-A177-3AD203B41FA5}">
                      <a16:colId xmlns:a16="http://schemas.microsoft.com/office/drawing/2014/main" val="1129340546"/>
                    </a:ext>
                  </a:extLst>
                </a:gridCol>
                <a:gridCol w="5282895">
                  <a:extLst>
                    <a:ext uri="{9D8B030D-6E8A-4147-A177-3AD203B41FA5}">
                      <a16:colId xmlns:a16="http://schemas.microsoft.com/office/drawing/2014/main" val="817030203"/>
                    </a:ext>
                  </a:extLst>
                </a:gridCol>
              </a:tblGrid>
              <a:tr h="961734">
                <a:tc>
                  <a:txBody>
                    <a:bodyPr/>
                    <a:lstStyle/>
                    <a:p>
                      <a:pPr>
                        <a:lnSpc>
                          <a:spcPct val="116000"/>
                        </a:lnSpc>
                        <a:spcAft>
                          <a:spcPts val="800"/>
                        </a:spcAft>
                      </a:pPr>
                      <a:r>
                        <a:rPr lang="en-CA" sz="3200" dirty="0">
                          <a:effectLst/>
                        </a:rPr>
                        <a:t>Student Name</a:t>
                      </a:r>
                      <a:endParaRPr lang="en-IN" sz="3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CA" sz="3200" dirty="0">
                          <a:effectLst/>
                        </a:rPr>
                        <a:t>Student ID</a:t>
                      </a:r>
                      <a:endParaRPr lang="en-IN" sz="3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7496545"/>
                  </a:ext>
                </a:extLst>
              </a:tr>
              <a:tr h="961734">
                <a:tc>
                  <a:txBody>
                    <a:bodyPr/>
                    <a:lstStyle/>
                    <a:p>
                      <a:pPr>
                        <a:lnSpc>
                          <a:spcPct val="116000"/>
                        </a:lnSpc>
                        <a:spcAft>
                          <a:spcPts val="800"/>
                        </a:spcAft>
                      </a:pPr>
                      <a:r>
                        <a:rPr lang="en-CA" sz="3200">
                          <a:effectLst/>
                        </a:rPr>
                        <a:t>Dhanush Chandar Sivakumar</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CA" sz="3200" dirty="0">
                          <a:effectLst/>
                        </a:rPr>
                        <a:t>500228646</a:t>
                      </a:r>
                      <a:endParaRPr lang="en-IN" sz="3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1781963"/>
                  </a:ext>
                </a:extLst>
              </a:tr>
              <a:tr h="961734">
                <a:tc>
                  <a:txBody>
                    <a:bodyPr/>
                    <a:lstStyle/>
                    <a:p>
                      <a:pPr>
                        <a:lnSpc>
                          <a:spcPct val="116000"/>
                        </a:lnSpc>
                        <a:spcAft>
                          <a:spcPts val="800"/>
                        </a:spcAft>
                      </a:pPr>
                      <a:r>
                        <a:rPr lang="en-CA" sz="3200">
                          <a:effectLst/>
                        </a:rPr>
                        <a:t>Rithwik Prem</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CA" sz="3200">
                          <a:effectLst/>
                        </a:rPr>
                        <a:t>500220919</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0104671"/>
                  </a:ext>
                </a:extLst>
              </a:tr>
              <a:tr h="961734">
                <a:tc>
                  <a:txBody>
                    <a:bodyPr/>
                    <a:lstStyle/>
                    <a:p>
                      <a:pPr>
                        <a:lnSpc>
                          <a:spcPct val="116000"/>
                        </a:lnSpc>
                        <a:spcAft>
                          <a:spcPts val="800"/>
                        </a:spcAft>
                      </a:pPr>
                      <a:r>
                        <a:rPr lang="en-CA" sz="3200">
                          <a:effectLst/>
                        </a:rPr>
                        <a:t>Sweatha Palani</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CA" sz="3200" dirty="0">
                          <a:effectLst/>
                        </a:rPr>
                        <a:t>500221321</a:t>
                      </a:r>
                      <a:endParaRPr lang="en-IN" sz="3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8739770"/>
                  </a:ext>
                </a:extLst>
              </a:tr>
              <a:tr h="961734">
                <a:tc>
                  <a:txBody>
                    <a:bodyPr/>
                    <a:lstStyle/>
                    <a:p>
                      <a:pPr>
                        <a:lnSpc>
                          <a:spcPct val="116000"/>
                        </a:lnSpc>
                        <a:spcAft>
                          <a:spcPts val="800"/>
                        </a:spcAft>
                      </a:pPr>
                      <a:r>
                        <a:rPr lang="en-CA" sz="3200">
                          <a:effectLst/>
                        </a:rPr>
                        <a:t>Oluwakanyinsola Adebanjo</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CA" sz="3200">
                          <a:effectLst/>
                        </a:rPr>
                        <a:t>500228268</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04675"/>
                  </a:ext>
                </a:extLst>
              </a:tr>
              <a:tr h="961734">
                <a:tc>
                  <a:txBody>
                    <a:bodyPr/>
                    <a:lstStyle/>
                    <a:p>
                      <a:pPr>
                        <a:lnSpc>
                          <a:spcPct val="116000"/>
                        </a:lnSpc>
                        <a:spcAft>
                          <a:spcPts val="800"/>
                        </a:spcAft>
                      </a:pPr>
                      <a:r>
                        <a:rPr lang="en-CA" sz="3200">
                          <a:effectLst/>
                        </a:rPr>
                        <a:t>Rajesh Jayaraman</a:t>
                      </a:r>
                      <a:endParaRPr lang="en-IN" sz="320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CA" sz="3200" dirty="0">
                          <a:effectLst/>
                        </a:rPr>
                        <a:t>500228177</a:t>
                      </a:r>
                      <a:endParaRPr lang="en-IN" sz="3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6675" marR="666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7065110"/>
                  </a:ext>
                </a:extLst>
              </a:tr>
            </a:tbl>
          </a:graphicData>
        </a:graphic>
      </p:graphicFrame>
      <p:sp>
        <p:nvSpPr>
          <p:cNvPr id="4" name="Rectangle 1">
            <a:extLst>
              <a:ext uri="{FF2B5EF4-FFF2-40B4-BE49-F238E27FC236}">
                <a16:creationId xmlns:a16="http://schemas.microsoft.com/office/drawing/2014/main" id="{1B35903A-F405-B2A9-8B9F-A36A62F3FA5C}"/>
              </a:ext>
            </a:extLst>
          </p:cNvPr>
          <p:cNvSpPr>
            <a:spLocks noChangeArrowheads="1"/>
          </p:cNvSpPr>
          <p:nvPr/>
        </p:nvSpPr>
        <p:spPr bwMode="auto">
          <a:xfrm>
            <a:off x="1066800" y="1104900"/>
            <a:ext cx="3333230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ja-JP" sz="4400" b="1" i="0" u="none" strike="noStrike" cap="none" normalizeH="0" baseline="0" dirty="0">
                <a:ln>
                  <a:noFill/>
                </a:ln>
                <a:solidFill>
                  <a:schemeClr val="bg1"/>
                </a:solidFill>
                <a:effectLst/>
                <a:latin typeface="Arial" panose="020B0604020202020204" pitchFamily="34" charset="0"/>
                <a:ea typeface="Aptos" panose="020B0004020202020204" pitchFamily="34" charset="0"/>
                <a:cs typeface="Arial" panose="020B0604020202020204" pitchFamily="34" charset="0"/>
              </a:rPr>
              <a:t>Group Name: Group B</a:t>
            </a:r>
            <a:endParaRPr kumimoji="0" lang="en-CA" altLang="ja-JP" sz="4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400" b="1" i="0" u="none" strike="noStrike" cap="none" normalizeH="0" baseline="0" dirty="0">
                <a:ln>
                  <a:noFill/>
                </a:ln>
                <a:solidFill>
                  <a:schemeClr val="bg1"/>
                </a:solidFill>
                <a:effectLst/>
                <a:latin typeface="Arial" panose="020B0604020202020204" pitchFamily="34" charset="0"/>
                <a:ea typeface="Aptos" panose="020B0004020202020204" pitchFamily="34" charset="0"/>
                <a:cs typeface="Arial" panose="020B0604020202020204" pitchFamily="34" charset="0"/>
              </a:rPr>
              <a:t> </a:t>
            </a:r>
            <a:endParaRPr kumimoji="0" lang="en-US" altLang="ja-JP" sz="4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4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grpSp>
        <p:nvGrpSpPr>
          <p:cNvPr id="4" name="Group 4"/>
          <p:cNvGrpSpPr/>
          <p:nvPr/>
        </p:nvGrpSpPr>
        <p:grpSpPr>
          <a:xfrm>
            <a:off x="7761117" y="7200900"/>
            <a:ext cx="4705474" cy="3008645"/>
            <a:chOff x="0" y="0"/>
            <a:chExt cx="661191" cy="422761"/>
          </a:xfrm>
        </p:grpSpPr>
        <p:sp>
          <p:nvSpPr>
            <p:cNvPr id="5" name="Freeform 5"/>
            <p:cNvSpPr/>
            <p:nvPr/>
          </p:nvSpPr>
          <p:spPr>
            <a:xfrm>
              <a:off x="0" y="0"/>
              <a:ext cx="661191" cy="422761"/>
            </a:xfrm>
            <a:custGeom>
              <a:avLst/>
              <a:gdLst/>
              <a:ahLst/>
              <a:cxnLst/>
              <a:rect l="l" t="t" r="r" b="b"/>
              <a:pathLst>
                <a:path w="661191" h="422761">
                  <a:moveTo>
                    <a:pt x="0" y="0"/>
                  </a:moveTo>
                  <a:lnTo>
                    <a:pt x="661191" y="0"/>
                  </a:lnTo>
                  <a:lnTo>
                    <a:pt x="661191" y="422761"/>
                  </a:lnTo>
                  <a:lnTo>
                    <a:pt x="0" y="422761"/>
                  </a:lnTo>
                  <a:close/>
                </a:path>
              </a:pathLst>
            </a:custGeom>
            <a:blipFill>
              <a:blip r:embed="rId2"/>
              <a:stretch>
                <a:fillRect t="-2132" b="-2132"/>
              </a:stretch>
            </a:blipFill>
          </p:spPr>
        </p:sp>
      </p:grpSp>
      <p:sp>
        <p:nvSpPr>
          <p:cNvPr id="6" name="AutoShape 6"/>
          <p:cNvSpPr/>
          <p:nvPr/>
        </p:nvSpPr>
        <p:spPr>
          <a:xfrm>
            <a:off x="1028700" y="1429267"/>
            <a:ext cx="16230600" cy="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13612693" y="9258300"/>
            <a:ext cx="4950107" cy="1196188"/>
            <a:chOff x="0" y="0"/>
            <a:chExt cx="1303732" cy="315045"/>
          </a:xfrm>
        </p:grpSpPr>
        <p:sp>
          <p:nvSpPr>
            <p:cNvPr id="8" name="Freeform 8"/>
            <p:cNvSpPr/>
            <p:nvPr/>
          </p:nvSpPr>
          <p:spPr>
            <a:xfrm>
              <a:off x="0" y="0"/>
              <a:ext cx="1303732" cy="315045"/>
            </a:xfrm>
            <a:custGeom>
              <a:avLst/>
              <a:gdLst/>
              <a:ahLst/>
              <a:cxnLst/>
              <a:rect l="l" t="t" r="r" b="b"/>
              <a:pathLst>
                <a:path w="1303732" h="315045">
                  <a:moveTo>
                    <a:pt x="0" y="0"/>
                  </a:moveTo>
                  <a:lnTo>
                    <a:pt x="1303732" y="0"/>
                  </a:lnTo>
                  <a:lnTo>
                    <a:pt x="1303732" y="315045"/>
                  </a:lnTo>
                  <a:lnTo>
                    <a:pt x="0" y="315045"/>
                  </a:lnTo>
                  <a:close/>
                </a:path>
              </a:pathLst>
            </a:custGeom>
            <a:gradFill rotWithShape="1">
              <a:gsLst>
                <a:gs pos="0">
                  <a:srgbClr val="ED155D">
                    <a:alpha val="100000"/>
                  </a:srgbClr>
                </a:gs>
                <a:gs pos="100000">
                  <a:srgbClr val="ED155D">
                    <a:alpha val="0"/>
                  </a:srgbClr>
                </a:gs>
              </a:gsLst>
              <a:lin ang="0"/>
            </a:gradFill>
          </p:spPr>
        </p:sp>
        <p:sp>
          <p:nvSpPr>
            <p:cNvPr id="9" name="TextBox 9"/>
            <p:cNvSpPr txBox="1"/>
            <p:nvPr/>
          </p:nvSpPr>
          <p:spPr>
            <a:xfrm>
              <a:off x="0" y="19050"/>
              <a:ext cx="1303732" cy="295995"/>
            </a:xfrm>
            <a:prstGeom prst="rect">
              <a:avLst/>
            </a:prstGeom>
          </p:spPr>
          <p:txBody>
            <a:bodyPr lIns="50800" tIns="50800" rIns="50800" bIns="50800" rtlCol="0" anchor="ctr"/>
            <a:lstStyle/>
            <a:p>
              <a:pPr algn="ctr">
                <a:lnSpc>
                  <a:spcPts val="1387"/>
                </a:lnSpc>
              </a:pPr>
              <a:endParaRPr/>
            </a:p>
          </p:txBody>
        </p:sp>
      </p:grpSp>
      <p:sp>
        <p:nvSpPr>
          <p:cNvPr id="11" name="TextBox 11"/>
          <p:cNvSpPr txBox="1"/>
          <p:nvPr/>
        </p:nvSpPr>
        <p:spPr>
          <a:xfrm>
            <a:off x="1384923" y="299726"/>
            <a:ext cx="7759077" cy="1285994"/>
          </a:xfrm>
          <a:prstGeom prst="rect">
            <a:avLst/>
          </a:prstGeom>
        </p:spPr>
        <p:txBody>
          <a:bodyPr lIns="0" tIns="0" rIns="0" bIns="0" rtlCol="0" anchor="t">
            <a:spAutoFit/>
          </a:bodyPr>
          <a:lstStyle/>
          <a:p>
            <a:pPr marL="0" lvl="0" indent="0" algn="l">
              <a:lnSpc>
                <a:spcPts val="8965"/>
              </a:lnSpc>
              <a:spcBef>
                <a:spcPct val="0"/>
              </a:spcBef>
            </a:pPr>
            <a:r>
              <a:rPr lang="en-US" sz="8965" b="1" spc="-645" dirty="0">
                <a:solidFill>
                  <a:srgbClr val="FFFFFF"/>
                </a:solidFill>
                <a:latin typeface="Telegraf Bold"/>
                <a:ea typeface="Telegraf Bold"/>
                <a:cs typeface="Telegraf Bold"/>
                <a:sym typeface="Telegraf Bold"/>
              </a:rPr>
              <a:t>Introduction</a:t>
            </a:r>
          </a:p>
        </p:txBody>
      </p:sp>
      <p:sp>
        <p:nvSpPr>
          <p:cNvPr id="12" name="TextBox 12"/>
          <p:cNvSpPr txBox="1"/>
          <p:nvPr/>
        </p:nvSpPr>
        <p:spPr>
          <a:xfrm>
            <a:off x="7673883" y="1992443"/>
            <a:ext cx="9585417" cy="3077766"/>
          </a:xfrm>
          <a:prstGeom prst="rect">
            <a:avLst/>
          </a:prstGeom>
        </p:spPr>
        <p:txBody>
          <a:bodyPr lIns="0" tIns="0" rIns="0" bIns="0" rtlCol="0" anchor="t">
            <a:spAutoFit/>
          </a:bodyPr>
          <a:lstStyle/>
          <a:p>
            <a:pPr algn="just">
              <a:lnSpc>
                <a:spcPts val="4759"/>
              </a:lnSpc>
            </a:pPr>
            <a:r>
              <a:rPr lang="en-US" sz="4800" dirty="0">
                <a:solidFill>
                  <a:srgbClr val="FFFFFF"/>
                </a:solidFill>
                <a:latin typeface="Arial"/>
                <a:ea typeface="Arial"/>
                <a:cs typeface="Arial"/>
                <a:sym typeface="Arial"/>
              </a:rPr>
              <a:t>To build an AI-based inventory optimization system that predicts demand and helps with restocking, aiming to reduce holding costs and ensure product availability.</a:t>
            </a:r>
          </a:p>
        </p:txBody>
      </p:sp>
      <p:pic>
        <p:nvPicPr>
          <p:cNvPr id="9220" name="Picture 4" descr="AI in the Workplace: What Will Employees Allow—And How Far is Too Far?">
            <a:extLst>
              <a:ext uri="{FF2B5EF4-FFF2-40B4-BE49-F238E27FC236}">
                <a16:creationId xmlns:a16="http://schemas.microsoft.com/office/drawing/2014/main" id="{8FB02EBA-3B3E-1B39-F5C3-0E4476EA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1664"/>
            <a:ext cx="7048500" cy="7048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03170"/>
            <a:ext cx="5784422" cy="6855130"/>
            <a:chOff x="0" y="0"/>
            <a:chExt cx="812800" cy="963251"/>
          </a:xfrm>
        </p:grpSpPr>
        <p:sp>
          <p:nvSpPr>
            <p:cNvPr id="3" name="Freeform 3"/>
            <p:cNvSpPr/>
            <p:nvPr/>
          </p:nvSpPr>
          <p:spPr>
            <a:xfrm>
              <a:off x="0" y="0"/>
              <a:ext cx="812800" cy="963251"/>
            </a:xfrm>
            <a:custGeom>
              <a:avLst/>
              <a:gdLst/>
              <a:ahLst/>
              <a:cxnLst/>
              <a:rect l="l" t="t" r="r" b="b"/>
              <a:pathLst>
                <a:path w="812800" h="963251">
                  <a:moveTo>
                    <a:pt x="0" y="0"/>
                  </a:moveTo>
                  <a:lnTo>
                    <a:pt x="812800" y="0"/>
                  </a:lnTo>
                  <a:lnTo>
                    <a:pt x="812800" y="963251"/>
                  </a:lnTo>
                  <a:lnTo>
                    <a:pt x="0" y="963251"/>
                  </a:lnTo>
                  <a:close/>
                </a:path>
              </a:pathLst>
            </a:custGeom>
            <a:blipFill>
              <a:blip r:embed="rId2"/>
              <a:stretch>
                <a:fillRect t="-13206" b="-13206"/>
              </a:stretch>
            </a:blipFill>
          </p:spPr>
        </p:sp>
      </p:grpSp>
      <p:sp>
        <p:nvSpPr>
          <p:cNvPr id="4" name="AutoShape 4"/>
          <p:cNvSpPr/>
          <p:nvPr/>
        </p:nvSpPr>
        <p:spPr>
          <a:xfrm>
            <a:off x="1028700" y="1429267"/>
            <a:ext cx="16230600" cy="0"/>
          </a:xfrm>
          <a:prstGeom prst="line">
            <a:avLst/>
          </a:prstGeom>
          <a:ln w="19050" cap="flat">
            <a:solidFill>
              <a:srgbClr val="FFFFFF"/>
            </a:solidFill>
            <a:prstDash val="solid"/>
            <a:headEnd type="none" w="sm" len="sm"/>
            <a:tailEnd type="none" w="sm" len="sm"/>
          </a:ln>
        </p:spPr>
      </p:sp>
      <p:grpSp>
        <p:nvGrpSpPr>
          <p:cNvPr id="5" name="Group 5"/>
          <p:cNvGrpSpPr/>
          <p:nvPr/>
        </p:nvGrpSpPr>
        <p:grpSpPr>
          <a:xfrm>
            <a:off x="6813122" y="8104202"/>
            <a:ext cx="5257310" cy="1196188"/>
            <a:chOff x="0" y="0"/>
            <a:chExt cx="1384641" cy="315045"/>
          </a:xfrm>
        </p:grpSpPr>
        <p:sp>
          <p:nvSpPr>
            <p:cNvPr id="6" name="Freeform 6"/>
            <p:cNvSpPr/>
            <p:nvPr/>
          </p:nvSpPr>
          <p:spPr>
            <a:xfrm>
              <a:off x="0" y="0"/>
              <a:ext cx="1384641" cy="315045"/>
            </a:xfrm>
            <a:custGeom>
              <a:avLst/>
              <a:gdLst/>
              <a:ahLst/>
              <a:cxnLst/>
              <a:rect l="l" t="t" r="r" b="b"/>
              <a:pathLst>
                <a:path w="1384641" h="315045">
                  <a:moveTo>
                    <a:pt x="0" y="0"/>
                  </a:moveTo>
                  <a:lnTo>
                    <a:pt x="1384641" y="0"/>
                  </a:lnTo>
                  <a:lnTo>
                    <a:pt x="1384641" y="315045"/>
                  </a:lnTo>
                  <a:lnTo>
                    <a:pt x="0" y="315045"/>
                  </a:lnTo>
                  <a:close/>
                </a:path>
              </a:pathLst>
            </a:custGeom>
            <a:gradFill rotWithShape="1">
              <a:gsLst>
                <a:gs pos="0">
                  <a:srgbClr val="ED155D">
                    <a:alpha val="100000"/>
                  </a:srgbClr>
                </a:gs>
                <a:gs pos="100000">
                  <a:srgbClr val="ED155D">
                    <a:alpha val="0"/>
                  </a:srgbClr>
                </a:gs>
              </a:gsLst>
              <a:lin ang="0"/>
            </a:gradFill>
            <a:ln cap="sq">
              <a:noFill/>
              <a:prstDash val="solid"/>
              <a:miter/>
            </a:ln>
          </p:spPr>
        </p:sp>
        <p:sp>
          <p:nvSpPr>
            <p:cNvPr id="7" name="TextBox 7"/>
            <p:cNvSpPr txBox="1"/>
            <p:nvPr/>
          </p:nvSpPr>
          <p:spPr>
            <a:xfrm>
              <a:off x="0" y="19050"/>
              <a:ext cx="1384641" cy="295995"/>
            </a:xfrm>
            <a:prstGeom prst="rect">
              <a:avLst/>
            </a:prstGeom>
          </p:spPr>
          <p:txBody>
            <a:bodyPr lIns="50800" tIns="50800" rIns="50800" bIns="50800" rtlCol="0" anchor="ctr"/>
            <a:lstStyle/>
            <a:p>
              <a:pPr marL="0" lvl="0" indent="0" algn="ctr">
                <a:lnSpc>
                  <a:spcPts val="1387"/>
                </a:lnSpc>
                <a:spcBef>
                  <a:spcPct val="0"/>
                </a:spcBef>
              </a:pPr>
              <a:endParaRPr/>
            </a:p>
          </p:txBody>
        </p:sp>
      </p:grpSp>
      <p:sp>
        <p:nvSpPr>
          <p:cNvPr id="8" name="TextBox 8"/>
          <p:cNvSpPr txBox="1"/>
          <p:nvPr/>
        </p:nvSpPr>
        <p:spPr>
          <a:xfrm>
            <a:off x="7360509" y="2042876"/>
            <a:ext cx="9419846" cy="1284997"/>
          </a:xfrm>
          <a:prstGeom prst="rect">
            <a:avLst/>
          </a:prstGeom>
        </p:spPr>
        <p:txBody>
          <a:bodyPr lIns="0" tIns="0" rIns="0" bIns="0" rtlCol="0" anchor="t">
            <a:spAutoFit/>
          </a:bodyPr>
          <a:lstStyle/>
          <a:p>
            <a:pPr marL="0" lvl="0" indent="0" algn="l">
              <a:lnSpc>
                <a:spcPts val="8965"/>
              </a:lnSpc>
              <a:spcBef>
                <a:spcPct val="0"/>
              </a:spcBef>
            </a:pPr>
            <a:r>
              <a:rPr lang="en-US" sz="8965" b="1" spc="-645">
                <a:solidFill>
                  <a:srgbClr val="FFFFFF"/>
                </a:solidFill>
                <a:latin typeface="Telegraf Bold"/>
                <a:ea typeface="Telegraf Bold"/>
                <a:cs typeface="Telegraf Bold"/>
                <a:sym typeface="Telegraf Bold"/>
              </a:rPr>
              <a:t>Problem Definition</a:t>
            </a:r>
          </a:p>
        </p:txBody>
      </p:sp>
      <p:sp>
        <p:nvSpPr>
          <p:cNvPr id="9" name="TextBox 9"/>
          <p:cNvSpPr txBox="1"/>
          <p:nvPr/>
        </p:nvSpPr>
        <p:spPr>
          <a:xfrm>
            <a:off x="7673883" y="3613622"/>
            <a:ext cx="9585417" cy="4669802"/>
          </a:xfrm>
          <a:prstGeom prst="rect">
            <a:avLst/>
          </a:prstGeom>
        </p:spPr>
        <p:txBody>
          <a:bodyPr lIns="0" tIns="0" rIns="0" bIns="0" rtlCol="0" anchor="t">
            <a:spAutoFit/>
          </a:bodyPr>
          <a:lstStyle/>
          <a:p>
            <a:pPr marL="626009" lvl="1" indent="-313004" algn="just">
              <a:lnSpc>
                <a:spcPts val="4059"/>
              </a:lnSpc>
              <a:buFont typeface="Arial"/>
              <a:buChar char="•"/>
            </a:pPr>
            <a:r>
              <a:rPr lang="en-US" sz="2899" dirty="0">
                <a:solidFill>
                  <a:srgbClr val="FFFFFF"/>
                </a:solidFill>
                <a:latin typeface="Arial"/>
                <a:ea typeface="Arial"/>
                <a:cs typeface="Arial"/>
                <a:sym typeface="Arial"/>
              </a:rPr>
              <a:t>Problem Statement: Retailers often struggle with overstocking and understocking. The aim of this project is to develop a system that predicts demand and optimizes restocking to reduce holding costs and prevent stockouts.</a:t>
            </a:r>
          </a:p>
          <a:p>
            <a:pPr marL="626009" lvl="1" indent="-313004" algn="just">
              <a:lnSpc>
                <a:spcPts val="4059"/>
              </a:lnSpc>
              <a:buFont typeface="Arial"/>
              <a:buChar char="•"/>
            </a:pPr>
            <a:r>
              <a:rPr lang="en-US" sz="2899" dirty="0">
                <a:solidFill>
                  <a:srgbClr val="FFFFFF"/>
                </a:solidFill>
                <a:latin typeface="Arial"/>
                <a:ea typeface="Arial"/>
                <a:cs typeface="Arial"/>
                <a:sym typeface="Arial"/>
              </a:rPr>
              <a:t>Impact: How the system will contribute to improving operational efficiency and inventory management in retail.</a:t>
            </a:r>
          </a:p>
          <a:p>
            <a:pPr algn="just">
              <a:lnSpc>
                <a:spcPts val="4059"/>
              </a:lnSpc>
            </a:pPr>
            <a:endParaRPr lang="en-US" sz="2899" dirty="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4" name="TextBox 4"/>
          <p:cNvSpPr txBox="1"/>
          <p:nvPr/>
        </p:nvSpPr>
        <p:spPr>
          <a:xfrm>
            <a:off x="1028700" y="7527042"/>
            <a:ext cx="7386698" cy="1931283"/>
          </a:xfrm>
          <a:prstGeom prst="rect">
            <a:avLst/>
          </a:prstGeom>
        </p:spPr>
        <p:txBody>
          <a:bodyPr lIns="50800" tIns="50800" rIns="50800" bIns="50800" rtlCol="0" anchor="ctr"/>
          <a:lstStyle/>
          <a:p>
            <a:pPr marL="0" lvl="0" indent="0" algn="ctr">
              <a:lnSpc>
                <a:spcPts val="1387"/>
              </a:lnSpc>
              <a:spcBef>
                <a:spcPct val="0"/>
              </a:spcBef>
            </a:pPr>
            <a:endParaRPr/>
          </a:p>
        </p:txBody>
      </p:sp>
      <p:sp>
        <p:nvSpPr>
          <p:cNvPr id="8" name="TextBox 8"/>
          <p:cNvSpPr txBox="1"/>
          <p:nvPr/>
        </p:nvSpPr>
        <p:spPr>
          <a:xfrm>
            <a:off x="1028700" y="2119219"/>
            <a:ext cx="6177187" cy="1667123"/>
          </a:xfrm>
          <a:prstGeom prst="rect">
            <a:avLst/>
          </a:prstGeom>
        </p:spPr>
        <p:txBody>
          <a:bodyPr lIns="0" tIns="0" rIns="0" bIns="0" rtlCol="0" anchor="t">
            <a:spAutoFit/>
          </a:bodyPr>
          <a:lstStyle/>
          <a:p>
            <a:pPr algn="l">
              <a:lnSpc>
                <a:spcPts val="6494"/>
              </a:lnSpc>
            </a:pPr>
            <a:r>
              <a:rPr lang="en-US" sz="6244" b="1" spc="-262" dirty="0">
                <a:solidFill>
                  <a:srgbClr val="FFFFFF"/>
                </a:solidFill>
                <a:latin typeface="Arial Bold"/>
                <a:ea typeface="Arial Bold"/>
                <a:cs typeface="Arial Bold"/>
                <a:sym typeface="Arial Bold"/>
              </a:rPr>
              <a:t>Business Requirement</a:t>
            </a:r>
          </a:p>
        </p:txBody>
      </p:sp>
      <p:pic>
        <p:nvPicPr>
          <p:cNvPr id="2050" name="Picture 2" descr="How Business Requirements Become Data Models">
            <a:extLst>
              <a:ext uri="{FF2B5EF4-FFF2-40B4-BE49-F238E27FC236}">
                <a16:creationId xmlns:a16="http://schemas.microsoft.com/office/drawing/2014/main" id="{59AEC639-4A00-44B9-5B11-6AEFC9BC3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14351"/>
            <a:ext cx="9753599" cy="9753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2" name="AutoShape 2"/>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11" name="TextBox 11"/>
          <p:cNvSpPr txBox="1"/>
          <p:nvPr/>
        </p:nvSpPr>
        <p:spPr>
          <a:xfrm>
            <a:off x="3811366" y="317577"/>
            <a:ext cx="11449079" cy="948978"/>
          </a:xfrm>
          <a:prstGeom prst="rect">
            <a:avLst/>
          </a:prstGeom>
        </p:spPr>
        <p:txBody>
          <a:bodyPr wrap="square" lIns="0" tIns="0" rIns="0" bIns="0" rtlCol="0" anchor="t">
            <a:spAutoFit/>
          </a:bodyPr>
          <a:lstStyle/>
          <a:p>
            <a:pPr algn="l">
              <a:lnSpc>
                <a:spcPts val="7363"/>
              </a:lnSpc>
            </a:pPr>
            <a:r>
              <a:rPr lang="en-IN" sz="7200" dirty="0">
                <a:solidFill>
                  <a:schemeClr val="bg1"/>
                </a:solidFill>
              </a:rPr>
              <a:t>System Architecture Design</a:t>
            </a:r>
            <a:endParaRPr lang="en-US" sz="7080" b="1" spc="-297" dirty="0">
              <a:solidFill>
                <a:schemeClr val="bg1"/>
              </a:solidFill>
              <a:latin typeface="Arial Bold"/>
              <a:ea typeface="Arial Bold"/>
              <a:cs typeface="Arial Bold"/>
              <a:sym typeface="Arial Bold"/>
            </a:endParaRPr>
          </a:p>
        </p:txBody>
      </p:sp>
      <p:pic>
        <p:nvPicPr>
          <p:cNvPr id="3076" name="Picture 4" descr="A diagram of a software development process&#10;&#10;Description automatically generated">
            <a:extLst>
              <a:ext uri="{FF2B5EF4-FFF2-40B4-BE49-F238E27FC236}">
                <a16:creationId xmlns:a16="http://schemas.microsoft.com/office/drawing/2014/main" id="{FB2EF933-3500-4AAD-55B1-D4D5EACFB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019300"/>
            <a:ext cx="12611100" cy="7074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sp>
        <p:nvSpPr>
          <p:cNvPr id="20" name="AutoShape 20"/>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26" name="TextBox 26"/>
          <p:cNvSpPr txBox="1"/>
          <p:nvPr/>
        </p:nvSpPr>
        <p:spPr>
          <a:xfrm>
            <a:off x="1006515" y="595705"/>
            <a:ext cx="7453635" cy="833562"/>
          </a:xfrm>
          <a:prstGeom prst="rect">
            <a:avLst/>
          </a:prstGeom>
        </p:spPr>
        <p:txBody>
          <a:bodyPr wrap="square" lIns="0" tIns="0" rIns="0" bIns="0" rtlCol="0" anchor="t">
            <a:spAutoFit/>
          </a:bodyPr>
          <a:lstStyle/>
          <a:p>
            <a:pPr algn="l">
              <a:lnSpc>
                <a:spcPts val="6494"/>
              </a:lnSpc>
            </a:pPr>
            <a:r>
              <a:rPr lang="en-US" sz="6244" b="1" spc="-262" dirty="0">
                <a:solidFill>
                  <a:srgbClr val="ED155D"/>
                </a:solidFill>
                <a:latin typeface="Arial Bold"/>
                <a:ea typeface="Arial Bold"/>
                <a:cs typeface="Arial Bold"/>
                <a:sym typeface="Arial Bold"/>
              </a:rPr>
              <a:t>Database Design</a:t>
            </a:r>
          </a:p>
        </p:txBody>
      </p:sp>
      <p:pic>
        <p:nvPicPr>
          <p:cNvPr id="28" name="Picture 27">
            <a:extLst>
              <a:ext uri="{FF2B5EF4-FFF2-40B4-BE49-F238E27FC236}">
                <a16:creationId xmlns:a16="http://schemas.microsoft.com/office/drawing/2014/main" id="{87E80365-F9F4-0B18-323F-35F3B2574FB0}"/>
              </a:ext>
            </a:extLst>
          </p:cNvPr>
          <p:cNvPicPr>
            <a:picLocks noChangeAspect="1"/>
          </p:cNvPicPr>
          <p:nvPr/>
        </p:nvPicPr>
        <p:blipFill>
          <a:blip r:embed="rId2"/>
          <a:stretch>
            <a:fillRect/>
          </a:stretch>
        </p:blipFill>
        <p:spPr>
          <a:xfrm>
            <a:off x="1028700" y="1429267"/>
            <a:ext cx="9975386" cy="7077583"/>
          </a:xfrm>
          <a:prstGeom prst="rect">
            <a:avLst/>
          </a:prstGeom>
        </p:spPr>
      </p:pic>
      <p:pic>
        <p:nvPicPr>
          <p:cNvPr id="4100" name="Picture 4" descr="Relational vs. Non-Relational Databases - DataScienceCentral.com">
            <a:extLst>
              <a:ext uri="{FF2B5EF4-FFF2-40B4-BE49-F238E27FC236}">
                <a16:creationId xmlns:a16="http://schemas.microsoft.com/office/drawing/2014/main" id="{A3E85172-08A6-53B2-4EF5-090158A84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4737" y="1714500"/>
            <a:ext cx="6324600" cy="4300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30218"/>
            <a:ext cx="8679644" cy="6630631"/>
            <a:chOff x="0" y="0"/>
            <a:chExt cx="2143421" cy="1637421"/>
          </a:xfrm>
        </p:grpSpPr>
        <p:sp>
          <p:nvSpPr>
            <p:cNvPr id="3" name="Freeform 3"/>
            <p:cNvSpPr/>
            <p:nvPr/>
          </p:nvSpPr>
          <p:spPr>
            <a:xfrm>
              <a:off x="0" y="0"/>
              <a:ext cx="2143421" cy="1637421"/>
            </a:xfrm>
            <a:custGeom>
              <a:avLst/>
              <a:gdLst/>
              <a:ahLst/>
              <a:cxnLst/>
              <a:rect l="l" t="t" r="r" b="b"/>
              <a:pathLst>
                <a:path w="2143421" h="1637421">
                  <a:moveTo>
                    <a:pt x="0" y="0"/>
                  </a:moveTo>
                  <a:lnTo>
                    <a:pt x="2143421" y="0"/>
                  </a:lnTo>
                  <a:lnTo>
                    <a:pt x="2143421" y="1637421"/>
                  </a:lnTo>
                  <a:lnTo>
                    <a:pt x="0" y="1637421"/>
                  </a:lnTo>
                  <a:close/>
                </a:path>
              </a:pathLst>
            </a:custGeom>
            <a:blipFill>
              <a:blip r:embed="rId2"/>
              <a:stretch>
                <a:fillRect l="-7276" r="-7276"/>
              </a:stretch>
            </a:blipFill>
          </p:spPr>
        </p:sp>
      </p:grpSp>
      <p:grpSp>
        <p:nvGrpSpPr>
          <p:cNvPr id="4" name="Group 4"/>
          <p:cNvGrpSpPr/>
          <p:nvPr/>
        </p:nvGrpSpPr>
        <p:grpSpPr>
          <a:xfrm>
            <a:off x="10378209" y="5393430"/>
            <a:ext cx="6881091" cy="652536"/>
            <a:chOff x="0" y="0"/>
            <a:chExt cx="1795030" cy="170223"/>
          </a:xfrm>
        </p:grpSpPr>
        <p:sp>
          <p:nvSpPr>
            <p:cNvPr id="5" name="Freeform 5"/>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6" name="TextBox 6"/>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grpSp>
        <p:nvGrpSpPr>
          <p:cNvPr id="7" name="Group 7"/>
          <p:cNvGrpSpPr/>
          <p:nvPr/>
        </p:nvGrpSpPr>
        <p:grpSpPr>
          <a:xfrm>
            <a:off x="10378209" y="6398391"/>
            <a:ext cx="6881091" cy="652536"/>
            <a:chOff x="0" y="0"/>
            <a:chExt cx="1795030" cy="170223"/>
          </a:xfrm>
        </p:grpSpPr>
        <p:sp>
          <p:nvSpPr>
            <p:cNvPr id="8" name="Freeform 8"/>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9" name="TextBox 9"/>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grpSp>
        <p:nvGrpSpPr>
          <p:cNvPr id="10" name="Group 10"/>
          <p:cNvGrpSpPr/>
          <p:nvPr/>
        </p:nvGrpSpPr>
        <p:grpSpPr>
          <a:xfrm>
            <a:off x="10378209" y="7403352"/>
            <a:ext cx="6881091" cy="652536"/>
            <a:chOff x="0" y="0"/>
            <a:chExt cx="1795030" cy="170223"/>
          </a:xfrm>
        </p:grpSpPr>
        <p:sp>
          <p:nvSpPr>
            <p:cNvPr id="11" name="Freeform 11"/>
            <p:cNvSpPr/>
            <p:nvPr/>
          </p:nvSpPr>
          <p:spPr>
            <a:xfrm>
              <a:off x="0" y="0"/>
              <a:ext cx="1795031" cy="170223"/>
            </a:xfrm>
            <a:custGeom>
              <a:avLst/>
              <a:gdLst/>
              <a:ahLst/>
              <a:cxnLst/>
              <a:rect l="l" t="t" r="r" b="b"/>
              <a:pathLst>
                <a:path w="1795031" h="170223">
                  <a:moveTo>
                    <a:pt x="0" y="0"/>
                  </a:moveTo>
                  <a:lnTo>
                    <a:pt x="1795031" y="0"/>
                  </a:lnTo>
                  <a:lnTo>
                    <a:pt x="1795031" y="170223"/>
                  </a:lnTo>
                  <a:lnTo>
                    <a:pt x="0" y="170223"/>
                  </a:lnTo>
                  <a:close/>
                </a:path>
              </a:pathLst>
            </a:custGeom>
            <a:gradFill rotWithShape="1">
              <a:gsLst>
                <a:gs pos="0">
                  <a:srgbClr val="ED155D">
                    <a:alpha val="100000"/>
                  </a:srgbClr>
                </a:gs>
                <a:gs pos="100000">
                  <a:srgbClr val="ED155D">
                    <a:alpha val="0"/>
                  </a:srgbClr>
                </a:gs>
              </a:gsLst>
              <a:lin ang="0"/>
            </a:gradFill>
          </p:spPr>
        </p:sp>
        <p:sp>
          <p:nvSpPr>
            <p:cNvPr id="12" name="TextBox 12"/>
            <p:cNvSpPr txBox="1"/>
            <p:nvPr/>
          </p:nvSpPr>
          <p:spPr>
            <a:xfrm>
              <a:off x="0" y="19050"/>
              <a:ext cx="1795030" cy="151173"/>
            </a:xfrm>
            <a:prstGeom prst="rect">
              <a:avLst/>
            </a:prstGeom>
          </p:spPr>
          <p:txBody>
            <a:bodyPr lIns="50800" tIns="50800" rIns="50800" bIns="50800" rtlCol="0" anchor="ctr"/>
            <a:lstStyle/>
            <a:p>
              <a:pPr algn="ctr">
                <a:lnSpc>
                  <a:spcPts val="1387"/>
                </a:lnSpc>
              </a:pPr>
              <a:endParaRPr/>
            </a:p>
          </p:txBody>
        </p:sp>
      </p:grpSp>
      <p:sp>
        <p:nvSpPr>
          <p:cNvPr id="16" name="TextBox 16"/>
          <p:cNvSpPr txBox="1"/>
          <p:nvPr/>
        </p:nvSpPr>
        <p:spPr>
          <a:xfrm>
            <a:off x="10565752" y="5478525"/>
            <a:ext cx="5408725" cy="371897"/>
          </a:xfrm>
          <a:prstGeom prst="rect">
            <a:avLst/>
          </a:prstGeom>
        </p:spPr>
        <p:txBody>
          <a:bodyPr lIns="0" tIns="0" rIns="0" bIns="0" rtlCol="0" anchor="t">
            <a:spAutoFit/>
          </a:bodyPr>
          <a:lstStyle/>
          <a:p>
            <a:pPr algn="l">
              <a:lnSpc>
                <a:spcPts val="2862"/>
              </a:lnSpc>
            </a:pPr>
            <a:r>
              <a:rPr lang="en-IN" sz="2400" dirty="0">
                <a:solidFill>
                  <a:schemeClr val="bg1"/>
                </a:solidFill>
              </a:rPr>
              <a:t>Handling missing data</a:t>
            </a:r>
            <a:endParaRPr lang="en-US" sz="2400" dirty="0">
              <a:solidFill>
                <a:schemeClr val="bg1"/>
              </a:solidFill>
              <a:latin typeface="Arial"/>
              <a:ea typeface="Arial"/>
              <a:cs typeface="Arial"/>
              <a:sym typeface="Arial"/>
            </a:endParaRPr>
          </a:p>
        </p:txBody>
      </p:sp>
      <p:sp>
        <p:nvSpPr>
          <p:cNvPr id="17" name="TextBox 17"/>
          <p:cNvSpPr txBox="1"/>
          <p:nvPr/>
        </p:nvSpPr>
        <p:spPr>
          <a:xfrm>
            <a:off x="10565752" y="6483486"/>
            <a:ext cx="5408725" cy="357790"/>
          </a:xfrm>
          <a:prstGeom prst="rect">
            <a:avLst/>
          </a:prstGeom>
        </p:spPr>
        <p:txBody>
          <a:bodyPr lIns="0" tIns="0" rIns="0" bIns="0" rtlCol="0" anchor="t">
            <a:spAutoFit/>
          </a:bodyPr>
          <a:lstStyle/>
          <a:p>
            <a:pPr algn="l">
              <a:lnSpc>
                <a:spcPts val="2862"/>
              </a:lnSpc>
            </a:pPr>
            <a:r>
              <a:rPr lang="en-IN" sz="2400" dirty="0">
                <a:solidFill>
                  <a:schemeClr val="bg1"/>
                </a:solidFill>
              </a:rPr>
              <a:t>Normalizing data for model input.</a:t>
            </a:r>
            <a:endParaRPr lang="en-US" sz="2400" dirty="0">
              <a:solidFill>
                <a:schemeClr val="bg1"/>
              </a:solidFill>
              <a:latin typeface="Arial"/>
              <a:ea typeface="Arial"/>
              <a:cs typeface="Arial"/>
              <a:sym typeface="Arial"/>
            </a:endParaRPr>
          </a:p>
        </p:txBody>
      </p:sp>
      <p:sp>
        <p:nvSpPr>
          <p:cNvPr id="18" name="TextBox 18"/>
          <p:cNvSpPr txBox="1"/>
          <p:nvPr/>
        </p:nvSpPr>
        <p:spPr>
          <a:xfrm>
            <a:off x="10565752" y="7488447"/>
            <a:ext cx="5408725" cy="357790"/>
          </a:xfrm>
          <a:prstGeom prst="rect">
            <a:avLst/>
          </a:prstGeom>
        </p:spPr>
        <p:txBody>
          <a:bodyPr lIns="0" tIns="0" rIns="0" bIns="0" rtlCol="0" anchor="t">
            <a:spAutoFit/>
          </a:bodyPr>
          <a:lstStyle/>
          <a:p>
            <a:pPr algn="l">
              <a:lnSpc>
                <a:spcPts val="2862"/>
              </a:lnSpc>
            </a:pPr>
            <a:r>
              <a:rPr lang="en-US" sz="2400" dirty="0">
                <a:solidFill>
                  <a:schemeClr val="bg1"/>
                </a:solidFill>
              </a:rPr>
              <a:t>Feature engineering </a:t>
            </a:r>
            <a:endParaRPr lang="en-US" sz="2400" dirty="0">
              <a:solidFill>
                <a:schemeClr val="bg1"/>
              </a:solidFill>
              <a:latin typeface="Arial"/>
              <a:ea typeface="Arial"/>
              <a:cs typeface="Arial"/>
              <a:sym typeface="Arial"/>
            </a:endParaRPr>
          </a:p>
        </p:txBody>
      </p:sp>
      <p:sp>
        <p:nvSpPr>
          <p:cNvPr id="20" name="AutoShape 20"/>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26" name="TextBox 26"/>
          <p:cNvSpPr txBox="1"/>
          <p:nvPr/>
        </p:nvSpPr>
        <p:spPr>
          <a:xfrm>
            <a:off x="10119111" y="3357819"/>
            <a:ext cx="7163338" cy="1675587"/>
          </a:xfrm>
          <a:prstGeom prst="rect">
            <a:avLst/>
          </a:prstGeom>
        </p:spPr>
        <p:txBody>
          <a:bodyPr wrap="square" lIns="0" tIns="0" rIns="0" bIns="0" rtlCol="0" anchor="t">
            <a:spAutoFit/>
          </a:bodyPr>
          <a:lstStyle/>
          <a:p>
            <a:pPr algn="l">
              <a:lnSpc>
                <a:spcPts val="6494"/>
              </a:lnSpc>
            </a:pPr>
            <a:r>
              <a:rPr lang="en-IN" sz="6600" dirty="0">
                <a:solidFill>
                  <a:schemeClr val="bg1"/>
                </a:solidFill>
              </a:rPr>
              <a:t>Data Preprocessing Plan</a:t>
            </a:r>
            <a:endParaRPr lang="en-US" sz="6244" b="1" spc="-262" dirty="0">
              <a:solidFill>
                <a:schemeClr val="bg1"/>
              </a:solidFill>
              <a:latin typeface="Arial Bold"/>
              <a:ea typeface="Arial Bold"/>
              <a:cs typeface="Arial Bold"/>
              <a:sym typeface="Arial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2524"/>
        </a:solidFill>
        <a:effectLst/>
      </p:bgPr>
    </p:bg>
    <p:spTree>
      <p:nvGrpSpPr>
        <p:cNvPr id="1" name=""/>
        <p:cNvGrpSpPr/>
        <p:nvPr/>
      </p:nvGrpSpPr>
      <p:grpSpPr>
        <a:xfrm>
          <a:off x="0" y="0"/>
          <a:ext cx="0" cy="0"/>
          <a:chOff x="0" y="0"/>
          <a:chExt cx="0" cy="0"/>
        </a:xfrm>
      </p:grpSpPr>
      <p:grpSp>
        <p:nvGrpSpPr>
          <p:cNvPr id="2" name="Group 2"/>
          <p:cNvGrpSpPr/>
          <p:nvPr/>
        </p:nvGrpSpPr>
        <p:grpSpPr>
          <a:xfrm>
            <a:off x="1544446" y="2520848"/>
            <a:ext cx="3096235" cy="1141008"/>
            <a:chOff x="0" y="0"/>
            <a:chExt cx="906874" cy="334196"/>
          </a:xfrm>
        </p:grpSpPr>
        <p:sp>
          <p:nvSpPr>
            <p:cNvPr id="3" name="Freeform 3"/>
            <p:cNvSpPr/>
            <p:nvPr/>
          </p:nvSpPr>
          <p:spPr>
            <a:xfrm>
              <a:off x="0" y="0"/>
              <a:ext cx="906874" cy="334196"/>
            </a:xfrm>
            <a:custGeom>
              <a:avLst/>
              <a:gdLst/>
              <a:ahLst/>
              <a:cxnLst/>
              <a:rect l="l" t="t" r="r" b="b"/>
              <a:pathLst>
                <a:path w="906874" h="334196">
                  <a:moveTo>
                    <a:pt x="0" y="0"/>
                  </a:moveTo>
                  <a:lnTo>
                    <a:pt x="906874" y="0"/>
                  </a:lnTo>
                  <a:lnTo>
                    <a:pt x="906874" y="334196"/>
                  </a:lnTo>
                  <a:lnTo>
                    <a:pt x="0" y="334196"/>
                  </a:lnTo>
                  <a:close/>
                </a:path>
              </a:pathLst>
            </a:custGeom>
            <a:gradFill rotWithShape="1">
              <a:gsLst>
                <a:gs pos="0">
                  <a:srgbClr val="ED155D">
                    <a:alpha val="100000"/>
                  </a:srgbClr>
                </a:gs>
                <a:gs pos="100000">
                  <a:srgbClr val="ED155D">
                    <a:alpha val="0"/>
                  </a:srgbClr>
                </a:gs>
              </a:gsLst>
              <a:lin ang="0"/>
            </a:gradFill>
          </p:spPr>
        </p:sp>
        <p:sp>
          <p:nvSpPr>
            <p:cNvPr id="4" name="TextBox 4"/>
            <p:cNvSpPr txBox="1"/>
            <p:nvPr/>
          </p:nvSpPr>
          <p:spPr>
            <a:xfrm>
              <a:off x="0" y="19050"/>
              <a:ext cx="906874" cy="315146"/>
            </a:xfrm>
            <a:prstGeom prst="rect">
              <a:avLst/>
            </a:prstGeom>
          </p:spPr>
          <p:txBody>
            <a:bodyPr lIns="50800" tIns="50800" rIns="50800" bIns="50800" rtlCol="0" anchor="ctr"/>
            <a:lstStyle/>
            <a:p>
              <a:pPr algn="l">
                <a:lnSpc>
                  <a:spcPts val="1387"/>
                </a:lnSpc>
              </a:pPr>
              <a:endParaRPr/>
            </a:p>
          </p:txBody>
        </p:sp>
      </p:grpSp>
      <p:grpSp>
        <p:nvGrpSpPr>
          <p:cNvPr id="8" name="Group 8"/>
          <p:cNvGrpSpPr/>
          <p:nvPr/>
        </p:nvGrpSpPr>
        <p:grpSpPr>
          <a:xfrm>
            <a:off x="5150167" y="2520848"/>
            <a:ext cx="3096235" cy="1141008"/>
            <a:chOff x="0" y="0"/>
            <a:chExt cx="906874" cy="334196"/>
          </a:xfrm>
        </p:grpSpPr>
        <p:sp>
          <p:nvSpPr>
            <p:cNvPr id="9" name="Freeform 9"/>
            <p:cNvSpPr/>
            <p:nvPr/>
          </p:nvSpPr>
          <p:spPr>
            <a:xfrm>
              <a:off x="0" y="0"/>
              <a:ext cx="906874" cy="334196"/>
            </a:xfrm>
            <a:custGeom>
              <a:avLst/>
              <a:gdLst/>
              <a:ahLst/>
              <a:cxnLst/>
              <a:rect l="l" t="t" r="r" b="b"/>
              <a:pathLst>
                <a:path w="906874" h="334196">
                  <a:moveTo>
                    <a:pt x="0" y="0"/>
                  </a:moveTo>
                  <a:lnTo>
                    <a:pt x="906874" y="0"/>
                  </a:lnTo>
                  <a:lnTo>
                    <a:pt x="906874" y="334196"/>
                  </a:lnTo>
                  <a:lnTo>
                    <a:pt x="0" y="334196"/>
                  </a:lnTo>
                  <a:close/>
                </a:path>
              </a:pathLst>
            </a:custGeom>
            <a:gradFill rotWithShape="1">
              <a:gsLst>
                <a:gs pos="0">
                  <a:srgbClr val="ED155D">
                    <a:alpha val="100000"/>
                  </a:srgbClr>
                </a:gs>
                <a:gs pos="100000">
                  <a:srgbClr val="ED155D">
                    <a:alpha val="0"/>
                  </a:srgbClr>
                </a:gs>
              </a:gsLst>
              <a:lin ang="0"/>
            </a:gradFill>
          </p:spPr>
        </p:sp>
        <p:sp>
          <p:nvSpPr>
            <p:cNvPr id="10" name="TextBox 10"/>
            <p:cNvSpPr txBox="1"/>
            <p:nvPr/>
          </p:nvSpPr>
          <p:spPr>
            <a:xfrm>
              <a:off x="0" y="19050"/>
              <a:ext cx="906874" cy="315146"/>
            </a:xfrm>
            <a:prstGeom prst="rect">
              <a:avLst/>
            </a:prstGeom>
          </p:spPr>
          <p:txBody>
            <a:bodyPr lIns="50800" tIns="50800" rIns="50800" bIns="50800" rtlCol="0" anchor="ctr"/>
            <a:lstStyle/>
            <a:p>
              <a:pPr algn="l">
                <a:lnSpc>
                  <a:spcPts val="1387"/>
                </a:lnSpc>
              </a:pPr>
              <a:endParaRPr/>
            </a:p>
          </p:txBody>
        </p:sp>
      </p:grpSp>
      <p:grpSp>
        <p:nvGrpSpPr>
          <p:cNvPr id="14" name="Group 14"/>
          <p:cNvGrpSpPr/>
          <p:nvPr/>
        </p:nvGrpSpPr>
        <p:grpSpPr>
          <a:xfrm>
            <a:off x="8608763" y="2520848"/>
            <a:ext cx="3096235" cy="1141008"/>
            <a:chOff x="0" y="0"/>
            <a:chExt cx="906874" cy="334196"/>
          </a:xfrm>
        </p:grpSpPr>
        <p:sp>
          <p:nvSpPr>
            <p:cNvPr id="15" name="Freeform 15"/>
            <p:cNvSpPr/>
            <p:nvPr/>
          </p:nvSpPr>
          <p:spPr>
            <a:xfrm>
              <a:off x="0" y="0"/>
              <a:ext cx="906874" cy="334196"/>
            </a:xfrm>
            <a:custGeom>
              <a:avLst/>
              <a:gdLst/>
              <a:ahLst/>
              <a:cxnLst/>
              <a:rect l="l" t="t" r="r" b="b"/>
              <a:pathLst>
                <a:path w="906874" h="334196">
                  <a:moveTo>
                    <a:pt x="0" y="0"/>
                  </a:moveTo>
                  <a:lnTo>
                    <a:pt x="906874" y="0"/>
                  </a:lnTo>
                  <a:lnTo>
                    <a:pt x="906874" y="334196"/>
                  </a:lnTo>
                  <a:lnTo>
                    <a:pt x="0" y="334196"/>
                  </a:lnTo>
                  <a:close/>
                </a:path>
              </a:pathLst>
            </a:custGeom>
            <a:gradFill rotWithShape="1">
              <a:gsLst>
                <a:gs pos="0">
                  <a:srgbClr val="ED155D">
                    <a:alpha val="100000"/>
                  </a:srgbClr>
                </a:gs>
                <a:gs pos="100000">
                  <a:srgbClr val="ED155D">
                    <a:alpha val="0"/>
                  </a:srgbClr>
                </a:gs>
              </a:gsLst>
              <a:lin ang="0"/>
            </a:gradFill>
          </p:spPr>
        </p:sp>
        <p:sp>
          <p:nvSpPr>
            <p:cNvPr id="16" name="TextBox 16"/>
            <p:cNvSpPr txBox="1"/>
            <p:nvPr/>
          </p:nvSpPr>
          <p:spPr>
            <a:xfrm>
              <a:off x="0" y="19050"/>
              <a:ext cx="906874" cy="315146"/>
            </a:xfrm>
            <a:prstGeom prst="rect">
              <a:avLst/>
            </a:prstGeom>
          </p:spPr>
          <p:txBody>
            <a:bodyPr lIns="50800" tIns="50800" rIns="50800" bIns="50800" rtlCol="0" anchor="ctr"/>
            <a:lstStyle/>
            <a:p>
              <a:pPr algn="l">
                <a:lnSpc>
                  <a:spcPts val="1387"/>
                </a:lnSpc>
              </a:pPr>
              <a:endParaRPr/>
            </a:p>
          </p:txBody>
        </p:sp>
      </p:grpSp>
      <p:grpSp>
        <p:nvGrpSpPr>
          <p:cNvPr id="17" name="Group 17"/>
          <p:cNvGrpSpPr/>
          <p:nvPr/>
        </p:nvGrpSpPr>
        <p:grpSpPr>
          <a:xfrm>
            <a:off x="13099656" y="2277799"/>
            <a:ext cx="4159644" cy="6980501"/>
            <a:chOff x="0" y="0"/>
            <a:chExt cx="1027216" cy="1723821"/>
          </a:xfrm>
        </p:grpSpPr>
        <p:sp>
          <p:nvSpPr>
            <p:cNvPr id="18" name="Freeform 18"/>
            <p:cNvSpPr/>
            <p:nvPr/>
          </p:nvSpPr>
          <p:spPr>
            <a:xfrm>
              <a:off x="0" y="0"/>
              <a:ext cx="1027216" cy="1723821"/>
            </a:xfrm>
            <a:custGeom>
              <a:avLst/>
              <a:gdLst/>
              <a:ahLst/>
              <a:cxnLst/>
              <a:rect l="l" t="t" r="r" b="b"/>
              <a:pathLst>
                <a:path w="1027216" h="1723821">
                  <a:moveTo>
                    <a:pt x="0" y="0"/>
                  </a:moveTo>
                  <a:lnTo>
                    <a:pt x="1027216" y="0"/>
                  </a:lnTo>
                  <a:lnTo>
                    <a:pt x="1027216" y="1723821"/>
                  </a:lnTo>
                  <a:lnTo>
                    <a:pt x="0" y="1723821"/>
                  </a:lnTo>
                  <a:close/>
                </a:path>
              </a:pathLst>
            </a:custGeom>
            <a:blipFill>
              <a:blip r:embed="rId2"/>
              <a:stretch>
                <a:fillRect l="-129877" r="-21844"/>
              </a:stretch>
            </a:blipFill>
          </p:spPr>
        </p:sp>
      </p:grpSp>
      <p:sp>
        <p:nvSpPr>
          <p:cNvPr id="19" name="TextBox 19"/>
          <p:cNvSpPr txBox="1"/>
          <p:nvPr/>
        </p:nvSpPr>
        <p:spPr>
          <a:xfrm>
            <a:off x="1729788" y="2649338"/>
            <a:ext cx="2056325" cy="378822"/>
          </a:xfrm>
          <a:prstGeom prst="rect">
            <a:avLst/>
          </a:prstGeom>
        </p:spPr>
        <p:txBody>
          <a:bodyPr lIns="0" tIns="0" rIns="0" bIns="0" rtlCol="0" anchor="t">
            <a:spAutoFit/>
          </a:bodyPr>
          <a:lstStyle/>
          <a:p>
            <a:pPr algn="l">
              <a:lnSpc>
                <a:spcPts val="3214"/>
              </a:lnSpc>
            </a:pPr>
            <a:r>
              <a:rPr lang="en-US" sz="2435" spc="-102" dirty="0">
                <a:solidFill>
                  <a:srgbClr val="FFFFFF"/>
                </a:solidFill>
                <a:latin typeface="Arial"/>
                <a:ea typeface="Arial"/>
                <a:cs typeface="Arial"/>
                <a:sym typeface="Arial"/>
              </a:rPr>
              <a:t>Python</a:t>
            </a:r>
          </a:p>
        </p:txBody>
      </p:sp>
      <p:sp>
        <p:nvSpPr>
          <p:cNvPr id="21" name="TextBox 21"/>
          <p:cNvSpPr txBox="1"/>
          <p:nvPr/>
        </p:nvSpPr>
        <p:spPr>
          <a:xfrm>
            <a:off x="5335510" y="2649338"/>
            <a:ext cx="1830210" cy="378822"/>
          </a:xfrm>
          <a:prstGeom prst="rect">
            <a:avLst/>
          </a:prstGeom>
        </p:spPr>
        <p:txBody>
          <a:bodyPr lIns="0" tIns="0" rIns="0" bIns="0" rtlCol="0" anchor="t">
            <a:spAutoFit/>
          </a:bodyPr>
          <a:lstStyle/>
          <a:p>
            <a:pPr algn="l">
              <a:lnSpc>
                <a:spcPts val="3214"/>
              </a:lnSpc>
            </a:pPr>
            <a:r>
              <a:rPr lang="en-US" sz="2435" spc="-102" dirty="0">
                <a:solidFill>
                  <a:srgbClr val="FFFFFF"/>
                </a:solidFill>
                <a:latin typeface="Arial"/>
                <a:ea typeface="Arial"/>
                <a:cs typeface="Arial"/>
                <a:sym typeface="Arial"/>
              </a:rPr>
              <a:t>SQL</a:t>
            </a:r>
          </a:p>
        </p:txBody>
      </p:sp>
      <p:sp>
        <p:nvSpPr>
          <p:cNvPr id="23" name="TextBox 23"/>
          <p:cNvSpPr txBox="1"/>
          <p:nvPr/>
        </p:nvSpPr>
        <p:spPr>
          <a:xfrm>
            <a:off x="8794106" y="2649338"/>
            <a:ext cx="2498278" cy="378822"/>
          </a:xfrm>
          <a:prstGeom prst="rect">
            <a:avLst/>
          </a:prstGeom>
        </p:spPr>
        <p:txBody>
          <a:bodyPr lIns="0" tIns="0" rIns="0" bIns="0" rtlCol="0" anchor="t">
            <a:spAutoFit/>
          </a:bodyPr>
          <a:lstStyle/>
          <a:p>
            <a:pPr algn="l">
              <a:lnSpc>
                <a:spcPts val="3214"/>
              </a:lnSpc>
            </a:pPr>
            <a:r>
              <a:rPr lang="en-US" sz="2435" spc="-102" dirty="0" err="1">
                <a:solidFill>
                  <a:srgbClr val="FFFFFF"/>
                </a:solidFill>
                <a:latin typeface="Arial"/>
                <a:ea typeface="Arial"/>
                <a:cs typeface="Arial"/>
                <a:sym typeface="Arial"/>
              </a:rPr>
              <a:t>Github</a:t>
            </a:r>
            <a:endParaRPr lang="en-US" sz="2435" spc="-102" dirty="0">
              <a:solidFill>
                <a:srgbClr val="FFFFFF"/>
              </a:solidFill>
              <a:latin typeface="Arial"/>
              <a:ea typeface="Arial"/>
              <a:cs typeface="Arial"/>
              <a:sym typeface="Arial"/>
            </a:endParaRPr>
          </a:p>
        </p:txBody>
      </p:sp>
      <p:sp>
        <p:nvSpPr>
          <p:cNvPr id="24" name="AutoShape 24"/>
          <p:cNvSpPr/>
          <p:nvPr/>
        </p:nvSpPr>
        <p:spPr>
          <a:xfrm>
            <a:off x="1028700" y="1429267"/>
            <a:ext cx="16230600" cy="0"/>
          </a:xfrm>
          <a:prstGeom prst="line">
            <a:avLst/>
          </a:prstGeom>
          <a:ln w="19050" cap="flat">
            <a:solidFill>
              <a:srgbClr val="FFFFFF"/>
            </a:solidFill>
            <a:prstDash val="solid"/>
            <a:headEnd type="none" w="sm" len="sm"/>
            <a:tailEnd type="none" w="sm" len="sm"/>
          </a:ln>
        </p:spPr>
      </p:sp>
      <p:sp>
        <p:nvSpPr>
          <p:cNvPr id="29" name="TextBox 29"/>
          <p:cNvSpPr txBox="1"/>
          <p:nvPr/>
        </p:nvSpPr>
        <p:spPr>
          <a:xfrm>
            <a:off x="1013460" y="483079"/>
            <a:ext cx="8420100" cy="842025"/>
          </a:xfrm>
          <a:prstGeom prst="rect">
            <a:avLst/>
          </a:prstGeom>
        </p:spPr>
        <p:txBody>
          <a:bodyPr wrap="square" lIns="0" tIns="0" rIns="0" bIns="0" rtlCol="0" anchor="t">
            <a:spAutoFit/>
          </a:bodyPr>
          <a:lstStyle/>
          <a:p>
            <a:pPr algn="l">
              <a:lnSpc>
                <a:spcPts val="6494"/>
              </a:lnSpc>
            </a:pPr>
            <a:r>
              <a:rPr lang="en-IN" sz="6600" dirty="0">
                <a:solidFill>
                  <a:schemeClr val="bg1"/>
                </a:solidFill>
              </a:rPr>
              <a:t>Environment Setup</a:t>
            </a:r>
            <a:endParaRPr lang="en-US" sz="6244" b="1" spc="-262" dirty="0">
              <a:solidFill>
                <a:schemeClr val="bg1"/>
              </a:solidFill>
              <a:latin typeface="Arial Bold"/>
              <a:ea typeface="Arial Bold"/>
              <a:cs typeface="Arial Bold"/>
              <a:sym typeface="Arial Bold"/>
            </a:endParaRPr>
          </a:p>
        </p:txBody>
      </p:sp>
      <p:pic>
        <p:nvPicPr>
          <p:cNvPr id="5122" name="Picture 2" descr="Python_and_sql_better_together | Alex-Monahan.github.io">
            <a:extLst>
              <a:ext uri="{FF2B5EF4-FFF2-40B4-BE49-F238E27FC236}">
                <a16:creationId xmlns:a16="http://schemas.microsoft.com/office/drawing/2014/main" id="{64A3EB93-146A-489F-A718-61CD25731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305300"/>
            <a:ext cx="648652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me - The GitHub Blog">
            <a:extLst>
              <a:ext uri="{FF2B5EF4-FFF2-40B4-BE49-F238E27FC236}">
                <a16:creationId xmlns:a16="http://schemas.microsoft.com/office/drawing/2014/main" id="{7E0CE75E-FED3-CCA6-A0A0-AA2D330EB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4305299"/>
            <a:ext cx="3876774" cy="24383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99669E8-BEEB-C3F8-6AAD-8CD7B8293D93}"/>
              </a:ext>
            </a:extLst>
          </p:cNvPr>
          <p:cNvSpPr txBox="1"/>
          <p:nvPr/>
        </p:nvSpPr>
        <p:spPr>
          <a:xfrm>
            <a:off x="1371600" y="7387137"/>
            <a:ext cx="11353800" cy="646331"/>
          </a:xfrm>
          <a:prstGeom prst="rect">
            <a:avLst/>
          </a:prstGeom>
          <a:noFill/>
        </p:spPr>
        <p:txBody>
          <a:bodyPr wrap="square">
            <a:spAutoFit/>
          </a:bodyPr>
          <a:lstStyle/>
          <a:p>
            <a:r>
              <a:rPr lang="en-IN" sz="3600" dirty="0">
                <a:solidFill>
                  <a:schemeClr val="bg1"/>
                </a:solidFill>
              </a:rPr>
              <a:t>GitHub Repository link : </a:t>
            </a:r>
            <a:r>
              <a:rPr lang="en-IN" sz="3600" dirty="0">
                <a:solidFill>
                  <a:schemeClr val="bg1"/>
                </a:solidFill>
                <a:hlinkClick r:id="rId5"/>
              </a:rPr>
              <a:t>GitHub Link-Group B</a:t>
            </a:r>
            <a:endParaRPr lang="en-IN" sz="36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272</Words>
  <Application>Microsoft Office PowerPoint</Application>
  <PresentationFormat>Custom</PresentationFormat>
  <Paragraphs>50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Aptos</vt:lpstr>
      <vt:lpstr>Canva Sans Bold</vt:lpstr>
      <vt:lpstr>Arial</vt:lpstr>
      <vt:lpstr>Arial Bold</vt:lpstr>
      <vt:lpstr>Telegraf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Black Modern Business Project Presentation</dc:title>
  <dc:creator>Rajesh</dc:creator>
  <cp:lastModifiedBy>Rajesh Jayaraman</cp:lastModifiedBy>
  <cp:revision>3</cp:revision>
  <dcterms:created xsi:type="dcterms:W3CDTF">2006-08-16T00:00:00Z</dcterms:created>
  <dcterms:modified xsi:type="dcterms:W3CDTF">2024-10-11T09:08:24Z</dcterms:modified>
  <dc:identifier>DAGTP2gHc2Q</dc:identifier>
</cp:coreProperties>
</file>